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6597650" cx="11696700"/>
  <p:notesSz cx="11696700" cy="659765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68" roundtripDataSignature="AMtx7mgJlA696mltMpTN1rcLeb4rVX4j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068888" cy="330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6624638" y="0"/>
            <a:ext cx="5068887" cy="330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169988" y="3175000"/>
            <a:ext cx="9356725" cy="25987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6267450"/>
            <a:ext cx="5068888" cy="330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6624638" y="6267450"/>
            <a:ext cx="5068887" cy="330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ja-JP"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p1: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 name="Google Shape;23;p1: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0: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10: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1: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11: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2: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3: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3: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4: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5: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5: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6: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6: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7: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7: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8: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8: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9: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9: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2: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2: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0: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20: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1: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21: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2: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22: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3: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23: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4: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24: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5: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5: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6: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26: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7: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27: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8: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28: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9: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29: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3: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0: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0: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1: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31: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2: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32: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3: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33: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4: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34: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5: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35: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6: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36: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7: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37: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8: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38: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9: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39: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4: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4: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40: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40: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41: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41: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2: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42: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3: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43: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4: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44: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5: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5: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46: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46: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7: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47: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8: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48: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49: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49: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5: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50: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50: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1: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51: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52: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52: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53: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53: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54: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54: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5: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55: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56: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56: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57: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57: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8: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58: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9: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59: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6: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6: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60: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60: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1: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61: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62: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62: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7: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8: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8: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9:notes"/>
          <p:cNvSpPr txBox="1"/>
          <p:nvPr>
            <p:ph idx="1" type="body"/>
          </p:nvPr>
        </p:nvSpPr>
        <p:spPr>
          <a:xfrm>
            <a:off x="1169988" y="3175000"/>
            <a:ext cx="9356725" cy="25987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9:notes"/>
          <p:cNvSpPr/>
          <p:nvPr>
            <p:ph idx="2" type="sldImg"/>
          </p:nvPr>
        </p:nvSpPr>
        <p:spPr>
          <a:xfrm>
            <a:off x="3875088" y="825500"/>
            <a:ext cx="3946525" cy="2225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目次">
  <p:cSld name="1_目次">
    <p:spTree>
      <p:nvGrpSpPr>
        <p:cNvPr id="12"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3" name="Shape 13"/>
        <p:cNvGrpSpPr/>
        <p:nvPr/>
      </p:nvGrpSpPr>
      <p:grpSpPr>
        <a:xfrm>
          <a:off x="0" y="0"/>
          <a:ext cx="0" cy="0"/>
          <a:chOff x="0" y="0"/>
          <a:chExt cx="0" cy="0"/>
        </a:xfrm>
      </p:grpSpPr>
      <p:sp>
        <p:nvSpPr>
          <p:cNvPr id="14" name="Google Shape;14;p6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 name="Google Shape;15;p65"/>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6" name="Google Shape;16;p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6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6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9" name="Shape 1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p:cSld name="タイトルのみ">
    <p:spTree>
      <p:nvGrpSpPr>
        <p:cNvPr id="20" name="Shape 2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3"/>
          <p:cNvSpPr txBox="1"/>
          <p:nvPr/>
        </p:nvSpPr>
        <p:spPr>
          <a:xfrm>
            <a:off x="1123950" y="6350298"/>
            <a:ext cx="6097424" cy="20313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0" i="0" lang="ja-JP" sz="900" u="none" cap="none" strike="noStrike">
                <a:solidFill>
                  <a:srgbClr val="7F7F7F"/>
                </a:solidFill>
                <a:latin typeface="Arial"/>
                <a:ea typeface="Arial"/>
                <a:cs typeface="Arial"/>
                <a:sym typeface="Arial"/>
              </a:rPr>
              <a:t>Copyright©2021 All Rights Reserved. </a:t>
            </a:r>
            <a:endParaRPr b="0" i="0" sz="900" u="none" cap="none" strike="noStrike">
              <a:solidFill>
                <a:srgbClr val="7F7F7F"/>
              </a:solidFill>
              <a:latin typeface="Arial"/>
              <a:ea typeface="Arial"/>
              <a:cs typeface="Arial"/>
              <a:sym typeface="Arial"/>
            </a:endParaRPr>
          </a:p>
        </p:txBody>
      </p:sp>
      <p:sp>
        <p:nvSpPr>
          <p:cNvPr id="11" name="Google Shape;11;p63"/>
          <p:cNvSpPr/>
          <p:nvPr/>
        </p:nvSpPr>
        <p:spPr>
          <a:xfrm>
            <a:off x="115838" y="6382493"/>
            <a:ext cx="894226" cy="138742"/>
          </a:xfrm>
          <a:prstGeom prst="rect">
            <a:avLst/>
          </a:prstGeom>
          <a:solidFill>
            <a:srgbClr val="7F7F7F"/>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i="0" lang="ja-JP" sz="700" u="none" cap="none" strike="noStrike">
                <a:solidFill>
                  <a:schemeClr val="lt1"/>
                </a:solidFill>
                <a:latin typeface="Meiryo"/>
                <a:ea typeface="Meiryo"/>
                <a:cs typeface="Meiryo"/>
                <a:sym typeface="Meiryo"/>
              </a:rPr>
              <a:t>CONFIDENTIAL</a:t>
            </a:r>
            <a:endParaRPr b="1" i="0" sz="700" u="none" cap="none" strike="noStrike">
              <a:solidFill>
                <a:schemeClr val="lt1"/>
              </a:solidFill>
              <a:latin typeface="Meiryo"/>
              <a:ea typeface="Meiryo"/>
              <a:cs typeface="Meiryo"/>
              <a:sym typeface="Meiryo"/>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1" Type="http://schemas.openxmlformats.org/officeDocument/2006/relationships/hyperlink" Target="https://ja.wikipedia.org/wiki/%E9%80%9A%E4%BF%A1%E3%82%AD%E3%83%A3%E3%83%AA%E3%82%A2" TargetMode="External"/><Relationship Id="rId10" Type="http://schemas.openxmlformats.org/officeDocument/2006/relationships/hyperlink" Target="https://ja.wikipedia.org/wiki/%E3%82%A2%E3%83%A1%E3%83%AA%E3%82%AB%E5%90%88%E8%A1%86%E5%9B%BD" TargetMode="External"/><Relationship Id="rId13" Type="http://schemas.openxmlformats.org/officeDocument/2006/relationships/hyperlink" Target="https://ja.wikipedia.org/wiki/%E3%83%A2%E3%83%90%E3%82%A4%E3%83%AB%E3%82%A2%E3%83%97%E3%83%AA%E3%82%B1%E3%83%BC%E3%82%B7%E3%83%A7%E3%83%B3" TargetMode="External"/><Relationship Id="rId12" Type="http://schemas.openxmlformats.org/officeDocument/2006/relationships/hyperlink" Target="https://ja.wikipedia.org/wiki/%E9%80%9A%E8%A9%B1" TargetMode="External"/><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6.jpg"/><Relationship Id="rId4" Type="http://schemas.openxmlformats.org/officeDocument/2006/relationships/hyperlink" Target="https://ja.wikipedia.org/wiki/Apple" TargetMode="External"/><Relationship Id="rId9" Type="http://schemas.openxmlformats.org/officeDocument/2006/relationships/hyperlink" Target="https://ja.wikipedia.org/wiki/6%E6%9C%8829%E6%97%A5" TargetMode="External"/><Relationship Id="rId14" Type="http://schemas.openxmlformats.org/officeDocument/2006/relationships/hyperlink" Target="https://ja.wikipedia.org/wiki/%E3%82%B0%E3%83%AD%E3%83%BC%E3%83%90%E3%83%AB%E3%83%BB%E3%83%9D%E3%82%B8%E3%82%B7%E3%83%A7%E3%83%8B%E3%83%B3%E3%82%B0%E3%83%BB%E3%82%B7%E3%82%B9%E3%83%86%E3%83%A0" TargetMode="External"/><Relationship Id="rId5" Type="http://schemas.openxmlformats.org/officeDocument/2006/relationships/hyperlink" Target="https://ja.wikipedia.org/wiki/%E3%82%B9%E3%83%9E%E3%83%BC%E3%83%88%E3%83%95%E3%82%A9%E3%83%B3" TargetMode="External"/><Relationship Id="rId6" Type="http://schemas.openxmlformats.org/officeDocument/2006/relationships/hyperlink" Target="https://ja.wikipedia.org/wiki/IPhone_(%E5%88%9D%E4%BB%A3)" TargetMode="External"/><Relationship Id="rId7" Type="http://schemas.openxmlformats.org/officeDocument/2006/relationships/hyperlink" Target="https://ja.wikipedia.org/wiki/2007%E5%B9%B4" TargetMode="External"/><Relationship Id="rId8" Type="http://schemas.openxmlformats.org/officeDocument/2006/relationships/hyperlink" Target="https://ja.wikipedia.org/wiki/1%E6%9C%889%E6%97%A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15.png"/><Relationship Id="rId13" Type="http://schemas.openxmlformats.org/officeDocument/2006/relationships/image" Target="../media/image28.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jpg"/><Relationship Id="rId15" Type="http://schemas.openxmlformats.org/officeDocument/2006/relationships/image" Target="../media/image30.png"/><Relationship Id="rId1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51.png"/><Relationship Id="rId5"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6.png"/><Relationship Id="rId4" Type="http://schemas.openxmlformats.org/officeDocument/2006/relationships/image" Target="../media/image49.png"/><Relationship Id="rId5" Type="http://schemas.openxmlformats.org/officeDocument/2006/relationships/image" Target="../media/image66.png"/><Relationship Id="rId6"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7.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0.png"/><Relationship Id="rId4" Type="http://schemas.openxmlformats.org/officeDocument/2006/relationships/image" Target="../media/image54.jpg"/><Relationship Id="rId5" Type="http://schemas.openxmlformats.org/officeDocument/2006/relationships/image" Target="../media/image59.png"/><Relationship Id="rId6"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hyperlink" Target="https://ja.wikipedia.org/wiki/9%E6%9C%8828%E6%97%A5" TargetMode="External"/><Relationship Id="rId10" Type="http://schemas.openxmlformats.org/officeDocument/2006/relationships/hyperlink" Target="https://ja.wikipedia.org/wiki/1985%E5%B9%B4" TargetMode="External"/><Relationship Id="rId13" Type="http://schemas.openxmlformats.org/officeDocument/2006/relationships/hyperlink" Target="https://ja.wikipedia.org/wiki/%E6%97%A5%E6%9C%AC%E6%A8%99%E6%BA%96%E6%99%82" TargetMode="External"/><Relationship Id="rId12" Type="http://schemas.openxmlformats.org/officeDocument/2006/relationships/hyperlink" Target="https://ja.wikipedia.org/wiki/%E3%82%B8%E3%83%A3%E3%83%91%E3%83%B3%E3%83%BB%E3%83%8B%E3%83%A5%E3%83%BC%E3%82%B9%E3%83%BB%E3%83%8D%E3%83%83%E3%83%88%E3%83%AF%E3%83%BC%E3%82%AF" TargetMode="External"/><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19.jpg"/><Relationship Id="rId9" Type="http://schemas.openxmlformats.org/officeDocument/2006/relationships/hyperlink" Target="https://ja.wikipedia.org/wiki/10%E6%9C%882%E6%97%A5" TargetMode="External"/><Relationship Id="rId15" Type="http://schemas.openxmlformats.org/officeDocument/2006/relationships/hyperlink" Target="https://ja.wikipedia.org/wiki/%E3%81%8A%E7%AC%91%E3%81%84%E7%95%AA%E7%B5%84" TargetMode="External"/><Relationship Id="rId14" Type="http://schemas.openxmlformats.org/officeDocument/2006/relationships/hyperlink" Target="https://ja.wikipedia.org/wiki/%E6%97%A5%E6%9C%AC" TargetMode="External"/><Relationship Id="rId16" Type="http://schemas.openxmlformats.org/officeDocument/2006/relationships/hyperlink" Target="https://ja.wikipedia.org/wiki/%E3%83%90%E3%83%A9%E3%82%A8%E3%83%86%E3%82%A3%E7%95%AA%E7%B5%84" TargetMode="External"/><Relationship Id="rId5" Type="http://schemas.openxmlformats.org/officeDocument/2006/relationships/hyperlink" Target="https://ja.wikipedia.org/wiki/1969%E5%B9%B4" TargetMode="External"/><Relationship Id="rId6" Type="http://schemas.openxmlformats.org/officeDocument/2006/relationships/hyperlink" Target="https://ja.wikipedia.org/wiki/10%E6%9C%884%E6%97%A5" TargetMode="External"/><Relationship Id="rId7" Type="http://schemas.openxmlformats.org/officeDocument/2006/relationships/hyperlink" Target="https://ja.wikipedia.org/wiki/1971%E5%B9%B4" TargetMode="External"/><Relationship Id="rId8" Type="http://schemas.openxmlformats.org/officeDocument/2006/relationships/hyperlink" Target="https://ja.wikipedia.org/wiki/3%E6%9C%8827%E6%97%A5" TargetMode="External"/></Relationships>
</file>

<file path=ppt/slides/_rels/slide9.xml.rels><?xml version="1.0" encoding="UTF-8" standalone="yes"?><Relationships xmlns="http://schemas.openxmlformats.org/package/2006/relationships"><Relationship Id="rId11" Type="http://schemas.openxmlformats.org/officeDocument/2006/relationships/hyperlink" Target="https://ja.wikipedia.org/wiki/%E6%90%BA%E5%B8%AF%E9%9B%BB%E8%A9%B1" TargetMode="External"/><Relationship Id="rId10" Type="http://schemas.openxmlformats.org/officeDocument/2006/relationships/hyperlink" Target="https://ja.wikipedia.org/wiki/NTT%E3%83%89%E3%82%B3%E3%83%A2" TargetMode="External"/><Relationship Id="rId13" Type="http://schemas.openxmlformats.org/officeDocument/2006/relationships/hyperlink" Target="https://ja.wikipedia.org/wiki/%E3%82%AD%E3%83%A3%E3%83%AA%E3%82%A2%E3%83%A1%E3%83%BC%E3%83%AB" TargetMode="External"/><Relationship Id="rId12" Type="http://schemas.openxmlformats.org/officeDocument/2006/relationships/hyperlink" Target="https://ja.wikipedia.org/wiki/%E3%83%95%E3%82%A3%E3%83%BC%E3%83%81%E3%83%A3%E3%83%BC%E3%83%95%E3%82%A9%E3%83%B3" TargetMode="External"/><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hyperlink" Target="https://ja.wikipedia.org/wiki/%E3%83%9E%E3%82%A4%E3%82%AF%E3%83%AD%E3%82%BD%E3%83%95%E3%83%88" TargetMode="External"/><Relationship Id="rId9" Type="http://schemas.openxmlformats.org/officeDocument/2006/relationships/image" Target="../media/image35.png"/><Relationship Id="rId15" Type="http://schemas.openxmlformats.org/officeDocument/2006/relationships/hyperlink" Target="https://ja.wikipedia.org/wiki/%E3%82%A6%E3%82%A7%E3%83%96%E3%83%9A%E3%83%BC%E3%82%B8" TargetMode="External"/><Relationship Id="rId14" Type="http://schemas.openxmlformats.org/officeDocument/2006/relationships/hyperlink" Target="https://ja.wikipedia.org/wiki/I%E3%83%A2%E3%83%BC%E3%83%89%E3%83%A1%E3%83%BC%E3%83%AB" TargetMode="External"/><Relationship Id="rId16" Type="http://schemas.openxmlformats.org/officeDocument/2006/relationships/hyperlink" Target="https://ja.wikipedia.org/wiki/%E6%90%BA%E5%B8%AF%E9%9B%BB%E8%A9%B1IP%E6%8E%A5%E7%B6%9A%E3%82%B5%E3%83%BC%E3%83%93%E3%82%B9" TargetMode="External"/><Relationship Id="rId5" Type="http://schemas.openxmlformats.org/officeDocument/2006/relationships/hyperlink" Target="https://ja.wikipedia.org/wiki/Microsoft_Windows_3.x" TargetMode="External"/><Relationship Id="rId6" Type="http://schemas.openxmlformats.org/officeDocument/2006/relationships/hyperlink" Target="https://ja.wikipedia.org/wiki/1995%E5%B9%B4" TargetMode="External"/><Relationship Id="rId7" Type="http://schemas.openxmlformats.org/officeDocument/2006/relationships/hyperlink" Target="https://ja.wikipedia.org/wiki/%E3%82%AA%E3%83%9A%E3%83%AC%E3%83%BC%E3%83%86%E3%82%A3%E3%83%B3%E3%82%B0%E3%82%B7%E3%82%B9%E3%83%86%E3%83%A0" TargetMode="External"/><Relationship Id="rId8" Type="http://schemas.openxmlformats.org/officeDocument/2006/relationships/hyperlink" Target="https://ja.wikipedia.org/wiki/%E3%82%A4%E3%83%B3%E3%82%BF%E3%83%BC%E3%83%8D%E3%83%83%E3%83%88"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 name="Shape 24"/>
        <p:cNvGrpSpPr/>
        <p:nvPr/>
      </p:nvGrpSpPr>
      <p:grpSpPr>
        <a:xfrm>
          <a:off x="0" y="0"/>
          <a:ext cx="0" cy="0"/>
          <a:chOff x="0" y="0"/>
          <a:chExt cx="0" cy="0"/>
        </a:xfrm>
      </p:grpSpPr>
      <p:cxnSp>
        <p:nvCxnSpPr>
          <p:cNvPr id="25" name="Google Shape;25;p1"/>
          <p:cNvCxnSpPr/>
          <p:nvPr/>
        </p:nvCxnSpPr>
        <p:spPr>
          <a:xfrm>
            <a:off x="4095750" y="3074066"/>
            <a:ext cx="3124200" cy="0"/>
          </a:xfrm>
          <a:prstGeom prst="straightConnector1">
            <a:avLst/>
          </a:prstGeom>
          <a:noFill/>
          <a:ln cap="flat" cmpd="sng" w="9525">
            <a:solidFill>
              <a:srgbClr val="7F7F7F"/>
            </a:solidFill>
            <a:prstDash val="solid"/>
            <a:round/>
            <a:headEnd len="sm" w="sm" type="none"/>
            <a:tailEnd len="sm" w="sm" type="none"/>
          </a:ln>
        </p:spPr>
      </p:cxnSp>
      <p:sp>
        <p:nvSpPr>
          <p:cNvPr id="26" name="Google Shape;26;p1"/>
          <p:cNvSpPr txBox="1"/>
          <p:nvPr/>
        </p:nvSpPr>
        <p:spPr>
          <a:xfrm>
            <a:off x="0" y="4218532"/>
            <a:ext cx="116967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ja-JP" sz="1600" u="none" cap="none" strike="noStrike">
                <a:solidFill>
                  <a:srgbClr val="3F3F3F"/>
                </a:solidFill>
                <a:latin typeface="Arial"/>
                <a:ea typeface="Arial"/>
                <a:cs typeface="Arial"/>
                <a:sym typeface="Arial"/>
              </a:rPr>
              <a:t>2024.02.20</a:t>
            </a:r>
            <a:endParaRPr b="1" i="0" sz="1600" u="none" cap="none" strike="noStrike">
              <a:solidFill>
                <a:srgbClr val="3F3F3F"/>
              </a:solidFill>
              <a:latin typeface="Arial"/>
              <a:ea typeface="Arial"/>
              <a:cs typeface="Arial"/>
              <a:sym typeface="Arial"/>
            </a:endParaRPr>
          </a:p>
        </p:txBody>
      </p:sp>
      <p:sp>
        <p:nvSpPr>
          <p:cNvPr id="27" name="Google Shape;27;p1"/>
          <p:cNvSpPr txBox="1"/>
          <p:nvPr/>
        </p:nvSpPr>
        <p:spPr>
          <a:xfrm>
            <a:off x="2906" y="3387359"/>
            <a:ext cx="116967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ja-JP" sz="1800" u="none" cap="none" strike="noStrike">
                <a:solidFill>
                  <a:srgbClr val="3F3F3F"/>
                </a:solidFill>
                <a:latin typeface="Arial"/>
                <a:ea typeface="Arial"/>
                <a:cs typeface="Arial"/>
                <a:sym typeface="Arial"/>
              </a:rPr>
              <a:t>－　佐分　篤史　－</a:t>
            </a:r>
            <a:endParaRPr/>
          </a:p>
        </p:txBody>
      </p:sp>
      <p:pic>
        <p:nvPicPr>
          <p:cNvPr descr="中部医業（クリニック）経営サポート" id="28" name="Google Shape;28;p1"/>
          <p:cNvPicPr preferRelativeResize="0"/>
          <p:nvPr/>
        </p:nvPicPr>
        <p:blipFill rotWithShape="1">
          <a:blip r:embed="rId3">
            <a:alphaModFix/>
          </a:blip>
          <a:srcRect b="0" l="0" r="0" t="0"/>
          <a:stretch/>
        </p:blipFill>
        <p:spPr>
          <a:xfrm>
            <a:off x="2543175" y="860424"/>
            <a:ext cx="6610350" cy="1275433"/>
          </a:xfrm>
          <a:prstGeom prst="rect">
            <a:avLst/>
          </a:prstGeom>
          <a:noFill/>
          <a:ln>
            <a:noFill/>
          </a:ln>
        </p:spPr>
      </p:pic>
      <p:sp>
        <p:nvSpPr>
          <p:cNvPr id="29" name="Google Shape;29;p1"/>
          <p:cNvSpPr txBox="1"/>
          <p:nvPr/>
        </p:nvSpPr>
        <p:spPr>
          <a:xfrm>
            <a:off x="2876550" y="2390542"/>
            <a:ext cx="5848350" cy="46827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ja-JP" sz="1800" u="none" cap="none" strike="noStrike">
                <a:solidFill>
                  <a:srgbClr val="3F3F3F"/>
                </a:solidFill>
                <a:latin typeface="Arial"/>
                <a:ea typeface="Arial"/>
                <a:cs typeface="Arial"/>
                <a:sym typeface="Arial"/>
              </a:rPr>
              <a:t>クリニックのホームページを活用した集患施策</a:t>
            </a:r>
            <a:endParaRPr b="1" i="0" sz="1800" u="none" cap="none" strike="noStrike">
              <a:solidFill>
                <a:srgbClr val="3F3F3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iPhoneの歴史を振り返る！発売10年で累計販売台数12億台、売上80兆円のモンスタースマホ誕生の秘密｜@DIME アットダイム" id="131" name="Google Shape;131;p10"/>
          <p:cNvPicPr preferRelativeResize="0"/>
          <p:nvPr/>
        </p:nvPicPr>
        <p:blipFill rotWithShape="1">
          <a:blip r:embed="rId3">
            <a:alphaModFix/>
          </a:blip>
          <a:srcRect b="0" l="0" r="0" t="0"/>
          <a:stretch/>
        </p:blipFill>
        <p:spPr>
          <a:xfrm>
            <a:off x="514350" y="936625"/>
            <a:ext cx="4114800" cy="4495800"/>
          </a:xfrm>
          <a:prstGeom prst="rect">
            <a:avLst/>
          </a:prstGeom>
          <a:noFill/>
          <a:ln>
            <a:noFill/>
          </a:ln>
        </p:spPr>
      </p:pic>
      <p:sp>
        <p:nvSpPr>
          <p:cNvPr id="132" name="Google Shape;132;p10"/>
          <p:cNvSpPr txBox="1"/>
          <p:nvPr/>
        </p:nvSpPr>
        <p:spPr>
          <a:xfrm>
            <a:off x="5238750" y="936625"/>
            <a:ext cx="584835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chemeClr val="dk1"/>
                </a:solidFill>
                <a:latin typeface="Arial"/>
                <a:ea typeface="Arial"/>
                <a:cs typeface="Arial"/>
                <a:sym typeface="Arial"/>
              </a:rPr>
              <a:t>iPhone</a:t>
            </a:r>
            <a:r>
              <a:rPr b="0" i="0" lang="ja-JP" sz="1800">
                <a:solidFill>
                  <a:schemeClr val="dk1"/>
                </a:solidFill>
                <a:latin typeface="Arial"/>
                <a:ea typeface="Arial"/>
                <a:cs typeface="Arial"/>
                <a:sym typeface="Arial"/>
              </a:rPr>
              <a:t>（アイフォーン）は、</a:t>
            </a:r>
            <a:r>
              <a:rPr b="0" i="0" lang="ja-JP" sz="1800" u="sng" strike="noStrike">
                <a:solidFill>
                  <a:schemeClr val="dk1"/>
                </a:solidFill>
                <a:latin typeface="Arial"/>
                <a:ea typeface="Arial"/>
                <a:cs typeface="Arial"/>
                <a:sym typeface="Arial"/>
                <a:hlinkClick r:id="rId4">
                  <a:extLst>
                    <a:ext uri="{A12FA001-AC4F-418D-AE19-62706E023703}">
                      <ahyp:hlinkClr val="tx"/>
                    </a:ext>
                  </a:extLst>
                </a:hlinkClick>
              </a:rPr>
              <a:t>Apple</a:t>
            </a:r>
            <a:r>
              <a:rPr b="0" i="0" lang="ja-JP" sz="1800">
                <a:solidFill>
                  <a:schemeClr val="dk1"/>
                </a:solidFill>
                <a:latin typeface="Arial"/>
                <a:ea typeface="Arial"/>
                <a:cs typeface="Arial"/>
                <a:sym typeface="Arial"/>
              </a:rPr>
              <a:t>が設計・販売している</a:t>
            </a:r>
            <a:r>
              <a:rPr b="0" i="0" lang="ja-JP" sz="1800" u="sng" strike="noStrike">
                <a:solidFill>
                  <a:schemeClr val="dk1"/>
                </a:solidFill>
                <a:latin typeface="Arial"/>
                <a:ea typeface="Arial"/>
                <a:cs typeface="Arial"/>
                <a:sym typeface="Arial"/>
                <a:hlinkClick r:id="rId5">
                  <a:extLst>
                    <a:ext uri="{A12FA001-AC4F-418D-AE19-62706E023703}">
                      <ahyp:hlinkClr val="tx"/>
                    </a:ext>
                  </a:extLst>
                </a:hlinkClick>
              </a:rPr>
              <a:t>スマートフォン</a:t>
            </a:r>
            <a:r>
              <a:rPr b="0" i="0" lang="ja-JP" sz="1800">
                <a:solidFill>
                  <a:schemeClr val="dk1"/>
                </a:solidFill>
                <a:latin typeface="Arial"/>
                <a:ea typeface="Arial"/>
                <a:cs typeface="Arial"/>
                <a:sym typeface="Arial"/>
              </a:rPr>
              <a:t>。</a:t>
            </a:r>
            <a:r>
              <a:rPr b="0" i="0" lang="ja-JP" sz="1800" u="sng" strike="noStrike">
                <a:solidFill>
                  <a:schemeClr val="dk1"/>
                </a:solidFill>
                <a:latin typeface="Arial"/>
                <a:ea typeface="Arial"/>
                <a:cs typeface="Arial"/>
                <a:sym typeface="Arial"/>
                <a:hlinkClick r:id="rId6">
                  <a:extLst>
                    <a:ext uri="{A12FA001-AC4F-418D-AE19-62706E023703}">
                      <ahyp:hlinkClr val="tx"/>
                    </a:ext>
                  </a:extLst>
                </a:hlinkClick>
              </a:rPr>
              <a:t>初代iPhone</a:t>
            </a:r>
            <a:r>
              <a:rPr b="0" i="0" lang="ja-JP" sz="1800">
                <a:solidFill>
                  <a:schemeClr val="dk1"/>
                </a:solidFill>
                <a:latin typeface="Arial"/>
                <a:ea typeface="Arial"/>
                <a:cs typeface="Arial"/>
                <a:sym typeface="Arial"/>
              </a:rPr>
              <a:t>は</a:t>
            </a:r>
            <a:r>
              <a:rPr b="0" i="0" lang="ja-JP" sz="1800" u="sng" strike="noStrike">
                <a:solidFill>
                  <a:schemeClr val="dk1"/>
                </a:solidFill>
                <a:latin typeface="Arial"/>
                <a:ea typeface="Arial"/>
                <a:cs typeface="Arial"/>
                <a:sym typeface="Arial"/>
                <a:hlinkClick r:id="rId7">
                  <a:extLst>
                    <a:ext uri="{A12FA001-AC4F-418D-AE19-62706E023703}">
                      <ahyp:hlinkClr val="tx"/>
                    </a:ext>
                  </a:extLst>
                </a:hlinkClick>
              </a:rPr>
              <a:t>2007年</a:t>
            </a:r>
            <a:r>
              <a:rPr b="0" i="0" lang="ja-JP" sz="1800" u="sng" strike="noStrike">
                <a:solidFill>
                  <a:schemeClr val="dk1"/>
                </a:solidFill>
                <a:latin typeface="Arial"/>
                <a:ea typeface="Arial"/>
                <a:cs typeface="Arial"/>
                <a:sym typeface="Arial"/>
                <a:hlinkClick r:id="rId8">
                  <a:extLst>
                    <a:ext uri="{A12FA001-AC4F-418D-AE19-62706E023703}">
                      <ahyp:hlinkClr val="tx"/>
                    </a:ext>
                  </a:extLst>
                </a:hlinkClick>
              </a:rPr>
              <a:t>1月9日</a:t>
            </a:r>
            <a:r>
              <a:rPr b="0" i="0" lang="ja-JP" sz="1800">
                <a:solidFill>
                  <a:schemeClr val="dk1"/>
                </a:solidFill>
                <a:latin typeface="Arial"/>
                <a:ea typeface="Arial"/>
                <a:cs typeface="Arial"/>
                <a:sym typeface="Arial"/>
              </a:rPr>
              <a:t>に発表され、同年</a:t>
            </a:r>
            <a:r>
              <a:rPr b="0" i="0" lang="ja-JP" sz="1800" u="sng" strike="noStrike">
                <a:solidFill>
                  <a:schemeClr val="dk1"/>
                </a:solidFill>
                <a:latin typeface="Arial"/>
                <a:ea typeface="Arial"/>
                <a:cs typeface="Arial"/>
                <a:sym typeface="Arial"/>
                <a:hlinkClick r:id="rId9">
                  <a:extLst>
                    <a:ext uri="{A12FA001-AC4F-418D-AE19-62706E023703}">
                      <ahyp:hlinkClr val="tx"/>
                    </a:ext>
                  </a:extLst>
                </a:hlinkClick>
              </a:rPr>
              <a:t>6月29日</a:t>
            </a:r>
            <a:r>
              <a:rPr b="0" i="0" lang="ja-JP" sz="1800">
                <a:solidFill>
                  <a:schemeClr val="dk1"/>
                </a:solidFill>
                <a:latin typeface="Arial"/>
                <a:ea typeface="Arial"/>
                <a:cs typeface="Arial"/>
                <a:sym typeface="Arial"/>
              </a:rPr>
              <a:t>に</a:t>
            </a:r>
            <a:r>
              <a:rPr b="0" i="0" lang="ja-JP" sz="1800" u="sng" strike="noStrike">
                <a:solidFill>
                  <a:schemeClr val="dk1"/>
                </a:solidFill>
                <a:latin typeface="Arial"/>
                <a:ea typeface="Arial"/>
                <a:cs typeface="Arial"/>
                <a:sym typeface="Arial"/>
                <a:hlinkClick r:id="rId10">
                  <a:extLst>
                    <a:ext uri="{A12FA001-AC4F-418D-AE19-62706E023703}">
                      <ahyp:hlinkClr val="tx"/>
                    </a:ext>
                  </a:extLst>
                </a:hlinkClick>
              </a:rPr>
              <a:t>アメリカ合衆国</a:t>
            </a:r>
            <a:r>
              <a:rPr b="0" i="0" lang="ja-JP" sz="1800">
                <a:solidFill>
                  <a:schemeClr val="dk1"/>
                </a:solidFill>
                <a:latin typeface="Arial"/>
                <a:ea typeface="Arial"/>
                <a:cs typeface="Arial"/>
                <a:sym typeface="Arial"/>
              </a:rPr>
              <a:t>で販売が開始された。「</a:t>
            </a:r>
            <a:r>
              <a:rPr b="0" i="0" lang="ja-JP" sz="1800" u="sng" strike="noStrike">
                <a:solidFill>
                  <a:schemeClr val="dk1"/>
                </a:solidFill>
                <a:latin typeface="Arial"/>
                <a:ea typeface="Arial"/>
                <a:cs typeface="Arial"/>
                <a:sym typeface="Arial"/>
                <a:hlinkClick r:id="rId11">
                  <a:extLst>
                    <a:ext uri="{A12FA001-AC4F-418D-AE19-62706E023703}">
                      <ahyp:hlinkClr val="tx"/>
                    </a:ext>
                  </a:extLst>
                </a:hlinkClick>
              </a:rPr>
              <a:t>通信キャリア</a:t>
            </a:r>
            <a:r>
              <a:rPr b="0" i="0" lang="ja-JP" sz="1800">
                <a:solidFill>
                  <a:schemeClr val="dk1"/>
                </a:solidFill>
                <a:latin typeface="Arial"/>
                <a:ea typeface="Arial"/>
                <a:cs typeface="Arial"/>
                <a:sym typeface="Arial"/>
              </a:rPr>
              <a:t>」とのシームレスな</a:t>
            </a:r>
            <a:r>
              <a:rPr b="0" i="0" lang="ja-JP" sz="1800" u="sng" strike="noStrike">
                <a:solidFill>
                  <a:schemeClr val="dk1"/>
                </a:solidFill>
                <a:latin typeface="Arial"/>
                <a:ea typeface="Arial"/>
                <a:cs typeface="Arial"/>
                <a:sym typeface="Arial"/>
                <a:hlinkClick r:id="rId12">
                  <a:extLst>
                    <a:ext uri="{A12FA001-AC4F-418D-AE19-62706E023703}">
                      <ahyp:hlinkClr val="tx"/>
                    </a:ext>
                  </a:extLst>
                </a:hlinkClick>
              </a:rPr>
              <a:t>通話</a:t>
            </a:r>
            <a:r>
              <a:rPr b="0" i="0" lang="ja-JP" sz="1800">
                <a:solidFill>
                  <a:schemeClr val="dk1"/>
                </a:solidFill>
                <a:latin typeface="Arial"/>
                <a:ea typeface="Arial"/>
                <a:cs typeface="Arial"/>
                <a:sym typeface="Arial"/>
              </a:rPr>
              <a:t>をも可能にしたこと、当初は</a:t>
            </a:r>
            <a:r>
              <a:rPr b="0" i="0" lang="ja-JP" sz="1800" u="sng" strike="noStrike">
                <a:solidFill>
                  <a:schemeClr val="dk1"/>
                </a:solidFill>
                <a:latin typeface="Arial"/>
                <a:ea typeface="Arial"/>
                <a:cs typeface="Arial"/>
                <a:sym typeface="Arial"/>
                <a:hlinkClick r:id="rId13">
                  <a:extLst>
                    <a:ext uri="{A12FA001-AC4F-418D-AE19-62706E023703}">
                      <ahyp:hlinkClr val="tx"/>
                    </a:ext>
                  </a:extLst>
                </a:hlinkClick>
              </a:rPr>
              <a:t>アプリケーション</a:t>
            </a:r>
            <a:r>
              <a:rPr b="0" i="0" lang="ja-JP" sz="1800">
                <a:solidFill>
                  <a:schemeClr val="dk1"/>
                </a:solidFill>
                <a:latin typeface="Arial"/>
                <a:ea typeface="Arial"/>
                <a:cs typeface="Arial"/>
                <a:sym typeface="Arial"/>
              </a:rPr>
              <a:t>も自社限定であり機能は多くなかったが、</a:t>
            </a:r>
            <a:r>
              <a:rPr b="0" i="0" lang="ja-JP" sz="1800" u="sng" strike="noStrike">
                <a:solidFill>
                  <a:schemeClr val="dk1"/>
                </a:solidFill>
                <a:latin typeface="Arial"/>
                <a:ea typeface="Arial"/>
                <a:cs typeface="Arial"/>
                <a:sym typeface="Arial"/>
                <a:hlinkClick r:id="rId14">
                  <a:extLst>
                    <a:ext uri="{A12FA001-AC4F-418D-AE19-62706E023703}">
                      <ahyp:hlinkClr val="tx"/>
                    </a:ext>
                  </a:extLst>
                </a:hlinkClick>
              </a:rPr>
              <a:t>GPS</a:t>
            </a:r>
            <a:r>
              <a:rPr b="0" i="0" lang="ja-JP" sz="1800">
                <a:solidFill>
                  <a:schemeClr val="dk1"/>
                </a:solidFill>
                <a:latin typeface="Arial"/>
                <a:ea typeface="Arial"/>
                <a:cs typeface="Arial"/>
                <a:sym typeface="Arial"/>
              </a:rPr>
              <a:t>も内蔵していたことで話題になった。</a:t>
            </a:r>
            <a:endParaRPr sz="1800">
              <a:solidFill>
                <a:schemeClr val="dk1"/>
              </a:solidFill>
              <a:latin typeface="Calibri"/>
              <a:ea typeface="Calibri"/>
              <a:cs typeface="Calibri"/>
              <a:sym typeface="Calibri"/>
            </a:endParaRPr>
          </a:p>
        </p:txBody>
      </p:sp>
      <p:sp>
        <p:nvSpPr>
          <p:cNvPr id="133" name="Google Shape;133;p10"/>
          <p:cNvSpPr/>
          <p:nvPr/>
        </p:nvSpPr>
        <p:spPr>
          <a:xfrm>
            <a:off x="5114925" y="708888"/>
            <a:ext cx="6096000" cy="22098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134" name="Google Shape;134;p10"/>
          <p:cNvSpPr/>
          <p:nvPr/>
        </p:nvSpPr>
        <p:spPr>
          <a:xfrm>
            <a:off x="7219950" y="2918688"/>
            <a:ext cx="1676400" cy="1219200"/>
          </a:xfrm>
          <a:prstGeom prst="down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35" name="Google Shape;135;p10"/>
          <p:cNvSpPr txBox="1"/>
          <p:nvPr/>
        </p:nvSpPr>
        <p:spPr>
          <a:xfrm>
            <a:off x="5610225" y="4460696"/>
            <a:ext cx="56007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スマートフォンの登場で、インターネット上に人が集まることに。人が集まるところにコミニケションが生まれる</a:t>
            </a:r>
            <a:endParaRPr sz="1800">
              <a:solidFill>
                <a:schemeClr val="dk1"/>
              </a:solidFill>
              <a:latin typeface="Meiryo"/>
              <a:ea typeface="Meiryo"/>
              <a:cs typeface="Meiryo"/>
              <a:sym typeface="Meiry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 インターネット利用者数および人口普及率(6歳以上の個人)" id="140" name="Google Shape;140;p11"/>
          <p:cNvPicPr preferRelativeResize="0"/>
          <p:nvPr/>
        </p:nvPicPr>
        <p:blipFill rotWithShape="1">
          <a:blip r:embed="rId3">
            <a:alphaModFix/>
          </a:blip>
          <a:srcRect b="0" l="0" r="0" t="0"/>
          <a:stretch/>
        </p:blipFill>
        <p:spPr>
          <a:xfrm>
            <a:off x="285750" y="174625"/>
            <a:ext cx="5248275" cy="5429250"/>
          </a:xfrm>
          <a:prstGeom prst="rect">
            <a:avLst/>
          </a:prstGeom>
          <a:noFill/>
          <a:ln>
            <a:noFill/>
          </a:ln>
        </p:spPr>
      </p:pic>
      <p:sp>
        <p:nvSpPr>
          <p:cNvPr id="141" name="Google Shape;141;p11"/>
          <p:cNvSpPr txBox="1"/>
          <p:nvPr/>
        </p:nvSpPr>
        <p:spPr>
          <a:xfrm>
            <a:off x="8772525" y="5784850"/>
            <a:ext cx="26336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333333"/>
                </a:solidFill>
                <a:latin typeface="Arial"/>
                <a:ea typeface="Arial"/>
                <a:cs typeface="Arial"/>
                <a:sym typeface="Arial"/>
              </a:rPr>
              <a:t>※</a:t>
            </a:r>
            <a:r>
              <a:rPr lang="ja-JP" sz="1800">
                <a:solidFill>
                  <a:srgbClr val="333333"/>
                </a:solidFill>
                <a:latin typeface="Arial"/>
                <a:ea typeface="Arial"/>
                <a:cs typeface="Arial"/>
                <a:sym typeface="Arial"/>
              </a:rPr>
              <a:t>通信利用動向調査より</a:t>
            </a:r>
            <a:endParaRPr sz="1800">
              <a:solidFill>
                <a:schemeClr val="dk1"/>
              </a:solidFill>
              <a:latin typeface="Calibri"/>
              <a:ea typeface="Calibri"/>
              <a:cs typeface="Calibri"/>
              <a:sym typeface="Calibri"/>
            </a:endParaRPr>
          </a:p>
        </p:txBody>
      </p:sp>
      <p:pic>
        <p:nvPicPr>
          <p:cNvPr descr="↑ インターネット利用率(個人、60歳以上、年齢階層別)" id="142" name="Google Shape;142;p11"/>
          <p:cNvPicPr preferRelativeResize="0"/>
          <p:nvPr/>
        </p:nvPicPr>
        <p:blipFill rotWithShape="1">
          <a:blip r:embed="rId4">
            <a:alphaModFix/>
          </a:blip>
          <a:srcRect b="0" l="0" r="0" t="0"/>
          <a:stretch/>
        </p:blipFill>
        <p:spPr>
          <a:xfrm>
            <a:off x="5848350" y="174625"/>
            <a:ext cx="5248275" cy="5429250"/>
          </a:xfrm>
          <a:prstGeom prst="rect">
            <a:avLst/>
          </a:prstGeom>
          <a:noFill/>
          <a:ln>
            <a:noFill/>
          </a:ln>
        </p:spPr>
      </p:pic>
      <p:sp>
        <p:nvSpPr>
          <p:cNvPr id="143" name="Google Shape;143;p11"/>
          <p:cNvSpPr txBox="1"/>
          <p:nvPr/>
        </p:nvSpPr>
        <p:spPr>
          <a:xfrm>
            <a:off x="285750" y="5784850"/>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333333"/>
                </a:solidFill>
                <a:latin typeface="Arial"/>
                <a:ea typeface="Arial"/>
                <a:cs typeface="Arial"/>
                <a:sym typeface="Arial"/>
              </a:rPr>
              <a:t>利用者人口を概算すると1億168万人との値が出ている。</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2"/>
          <p:cNvSpPr txBox="1"/>
          <p:nvPr/>
        </p:nvSpPr>
        <p:spPr>
          <a:xfrm>
            <a:off x="514350" y="1012825"/>
            <a:ext cx="584835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4D5156"/>
                </a:solidFill>
                <a:latin typeface="Arial"/>
                <a:ea typeface="Arial"/>
                <a:cs typeface="Arial"/>
                <a:sym typeface="Arial"/>
              </a:rPr>
              <a:t>コミュニケーション（Communication）とは</a:t>
            </a:r>
            <a:r>
              <a:rPr b="0" i="0" lang="ja-JP" sz="1800">
                <a:solidFill>
                  <a:srgbClr val="FF0000"/>
                </a:solidFill>
                <a:latin typeface="Arial"/>
                <a:ea typeface="Arial"/>
                <a:cs typeface="Arial"/>
                <a:sym typeface="Arial"/>
              </a:rPr>
              <a:t>情報伝達</a:t>
            </a:r>
            <a:r>
              <a:rPr b="0" i="0" lang="ja-JP" sz="1800">
                <a:solidFill>
                  <a:srgbClr val="040C28"/>
                </a:solidFill>
                <a:latin typeface="Arial"/>
                <a:ea typeface="Arial"/>
                <a:cs typeface="Arial"/>
                <a:sym typeface="Arial"/>
              </a:rPr>
              <a:t>や</a:t>
            </a:r>
            <a:r>
              <a:rPr b="0" i="0" lang="ja-JP" sz="1800">
                <a:solidFill>
                  <a:srgbClr val="FF0000"/>
                </a:solidFill>
                <a:latin typeface="Arial"/>
                <a:ea typeface="Arial"/>
                <a:cs typeface="Arial"/>
                <a:sym typeface="Arial"/>
              </a:rPr>
              <a:t>意思疎通</a:t>
            </a:r>
            <a:r>
              <a:rPr b="0" i="0" lang="ja-JP" sz="1800">
                <a:solidFill>
                  <a:srgbClr val="040C28"/>
                </a:solidFill>
                <a:latin typeface="Arial"/>
                <a:ea typeface="Arial"/>
                <a:cs typeface="Arial"/>
                <a:sym typeface="Arial"/>
              </a:rPr>
              <a:t>などの表現、また</a:t>
            </a:r>
            <a:r>
              <a:rPr b="0" i="0" lang="ja-JP" sz="1800">
                <a:solidFill>
                  <a:srgbClr val="FF0000"/>
                </a:solidFill>
                <a:latin typeface="Arial"/>
                <a:ea typeface="Arial"/>
                <a:cs typeface="Arial"/>
                <a:sym typeface="Arial"/>
              </a:rPr>
              <a:t>意思を伝え合う</a:t>
            </a:r>
            <a:r>
              <a:rPr b="0" i="0" lang="ja-JP" sz="1800">
                <a:solidFill>
                  <a:srgbClr val="040C28"/>
                </a:solidFill>
                <a:latin typeface="Arial"/>
                <a:ea typeface="Arial"/>
                <a:cs typeface="Arial"/>
                <a:sym typeface="Arial"/>
              </a:rPr>
              <a:t>、</a:t>
            </a:r>
            <a:r>
              <a:rPr b="0" i="0" lang="ja-JP" sz="1800">
                <a:solidFill>
                  <a:srgbClr val="FF0000"/>
                </a:solidFill>
                <a:latin typeface="Arial"/>
                <a:ea typeface="Arial"/>
                <a:cs typeface="Arial"/>
                <a:sym typeface="Arial"/>
              </a:rPr>
              <a:t>交流を図る</a:t>
            </a:r>
            <a:r>
              <a:rPr b="0" i="0" lang="ja-JP" sz="1800">
                <a:solidFill>
                  <a:srgbClr val="040C28"/>
                </a:solidFill>
                <a:latin typeface="Arial"/>
                <a:ea typeface="Arial"/>
                <a:cs typeface="Arial"/>
                <a:sym typeface="Arial"/>
              </a:rPr>
              <a:t>などの行動を指す言葉のこと</a:t>
            </a:r>
            <a:r>
              <a:rPr b="0" i="0" lang="ja-JP" sz="1800">
                <a:solidFill>
                  <a:srgbClr val="4D5156"/>
                </a:solidFill>
                <a:latin typeface="Arial"/>
                <a:ea typeface="Arial"/>
                <a:cs typeface="Arial"/>
                <a:sym typeface="Arial"/>
              </a:rPr>
              <a:t>。</a:t>
            </a:r>
            <a:endParaRPr sz="1800">
              <a:solidFill>
                <a:schemeClr val="dk1"/>
              </a:solidFill>
              <a:latin typeface="Calibri"/>
              <a:ea typeface="Calibri"/>
              <a:cs typeface="Calibri"/>
              <a:sym typeface="Calibri"/>
            </a:endParaRPr>
          </a:p>
        </p:txBody>
      </p:sp>
      <p:sp>
        <p:nvSpPr>
          <p:cNvPr id="149" name="Google Shape;149;p12"/>
          <p:cNvSpPr txBox="1"/>
          <p:nvPr/>
        </p:nvSpPr>
        <p:spPr>
          <a:xfrm>
            <a:off x="323850" y="250825"/>
            <a:ext cx="518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コミュニケーションとは</a:t>
            </a:r>
            <a:endParaRPr/>
          </a:p>
        </p:txBody>
      </p:sp>
      <p:sp>
        <p:nvSpPr>
          <p:cNvPr id="150" name="Google Shape;150;p12"/>
          <p:cNvSpPr txBox="1"/>
          <p:nvPr/>
        </p:nvSpPr>
        <p:spPr>
          <a:xfrm>
            <a:off x="819150" y="3908425"/>
            <a:ext cx="655320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情報伝達→ホームページ、広告など</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意思疎通→メール、LINE、SNSのDMなど</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意見を伝え合う→オンラインMTGなど</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交流を図る→SNSなど</a:t>
            </a:r>
            <a:endParaRPr sz="1800">
              <a:solidFill>
                <a:schemeClr val="dk1"/>
              </a:solidFill>
              <a:latin typeface="Meiryo"/>
              <a:ea typeface="Meiryo"/>
              <a:cs typeface="Meiryo"/>
              <a:sym typeface="Meiryo"/>
            </a:endParaRPr>
          </a:p>
        </p:txBody>
      </p:sp>
      <p:sp>
        <p:nvSpPr>
          <p:cNvPr id="151" name="Google Shape;151;p12"/>
          <p:cNvSpPr/>
          <p:nvPr/>
        </p:nvSpPr>
        <p:spPr>
          <a:xfrm>
            <a:off x="2038350" y="2155825"/>
            <a:ext cx="1600200" cy="1295400"/>
          </a:xfrm>
          <a:prstGeom prst="down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pic>
        <p:nvPicPr>
          <p:cNvPr descr="ネットコミュニケーションツール 柔軟な発想で活用しよう – 國學院大學 さん" id="152" name="Google Shape;152;p12"/>
          <p:cNvPicPr preferRelativeResize="0"/>
          <p:nvPr/>
        </p:nvPicPr>
        <p:blipFill rotWithShape="1">
          <a:blip r:embed="rId3">
            <a:alphaModFix/>
          </a:blip>
          <a:srcRect b="0" l="0" r="0" t="0"/>
          <a:stretch/>
        </p:blipFill>
        <p:spPr>
          <a:xfrm>
            <a:off x="7143750" y="296912"/>
            <a:ext cx="3581400" cy="2506613"/>
          </a:xfrm>
          <a:prstGeom prst="rect">
            <a:avLst/>
          </a:prstGeom>
          <a:noFill/>
          <a:ln>
            <a:noFill/>
          </a:ln>
        </p:spPr>
      </p:pic>
      <p:pic>
        <p:nvPicPr>
          <p:cNvPr descr="迫り来る2つのインターネットの時代～今後の異文化間コミュニケーション～ – CJコラム" id="153" name="Google Shape;153;p12"/>
          <p:cNvPicPr preferRelativeResize="0"/>
          <p:nvPr/>
        </p:nvPicPr>
        <p:blipFill rotWithShape="1">
          <a:blip r:embed="rId4">
            <a:alphaModFix/>
          </a:blip>
          <a:srcRect b="0" l="0" r="0" t="0"/>
          <a:stretch/>
        </p:blipFill>
        <p:spPr>
          <a:xfrm>
            <a:off x="7264400" y="3290838"/>
            <a:ext cx="3581400" cy="28194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3"/>
          <p:cNvSpPr txBox="1"/>
          <p:nvPr/>
        </p:nvSpPr>
        <p:spPr>
          <a:xfrm>
            <a:off x="971550" y="1851025"/>
            <a:ext cx="99822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2000">
                <a:solidFill>
                  <a:srgbClr val="202124"/>
                </a:solidFill>
                <a:latin typeface="Arial"/>
                <a:ea typeface="Arial"/>
                <a:cs typeface="Arial"/>
                <a:sym typeface="Arial"/>
              </a:rPr>
              <a:t>違う考えを持つ相手と、互いに理解しようとすることもコミュニケーションの意味に含まれます。</a:t>
            </a:r>
            <a:endParaRPr sz="2000">
              <a:solidFill>
                <a:schemeClr val="dk1"/>
              </a:solidFill>
              <a:latin typeface="Calibri"/>
              <a:ea typeface="Calibri"/>
              <a:cs typeface="Calibri"/>
              <a:sym typeface="Calibri"/>
            </a:endParaRPr>
          </a:p>
        </p:txBody>
      </p:sp>
      <p:sp>
        <p:nvSpPr>
          <p:cNvPr id="159" name="Google Shape;159;p13"/>
          <p:cNvSpPr/>
          <p:nvPr/>
        </p:nvSpPr>
        <p:spPr>
          <a:xfrm>
            <a:off x="4933950" y="2660650"/>
            <a:ext cx="1447800" cy="1143000"/>
          </a:xfrm>
          <a:prstGeom prst="down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60" name="Google Shape;160;p13"/>
          <p:cNvSpPr txBox="1"/>
          <p:nvPr/>
        </p:nvSpPr>
        <p:spPr>
          <a:xfrm>
            <a:off x="3486150" y="4060825"/>
            <a:ext cx="54864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Calibri"/>
                <a:ea typeface="Calibri"/>
                <a:cs typeface="Calibri"/>
                <a:sym typeface="Calibri"/>
              </a:rPr>
              <a:t>相手のことをもっと知りたい</a:t>
            </a:r>
            <a:endParaRPr/>
          </a:p>
        </p:txBody>
      </p:sp>
      <p:sp>
        <p:nvSpPr>
          <p:cNvPr id="161" name="Google Shape;161;p13"/>
          <p:cNvSpPr txBox="1"/>
          <p:nvPr/>
        </p:nvSpPr>
        <p:spPr>
          <a:xfrm>
            <a:off x="508000" y="403225"/>
            <a:ext cx="518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コミュニケーションとは</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4"/>
          <p:cNvSpPr txBox="1"/>
          <p:nvPr/>
        </p:nvSpPr>
        <p:spPr>
          <a:xfrm>
            <a:off x="-25400" y="2830555"/>
            <a:ext cx="11696700" cy="76065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ja-JP" sz="3200">
                <a:solidFill>
                  <a:srgbClr val="3F3F3F"/>
                </a:solidFill>
                <a:latin typeface="Arial"/>
                <a:ea typeface="Arial"/>
                <a:cs typeface="Arial"/>
                <a:sym typeface="Arial"/>
              </a:rPr>
              <a:t>クリニックのホームページを活用した集患施策</a:t>
            </a:r>
            <a:endParaRPr b="1" sz="3200">
              <a:solidFill>
                <a:srgbClr val="3F3F3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5"/>
          <p:cNvSpPr txBox="1"/>
          <p:nvPr/>
        </p:nvSpPr>
        <p:spPr>
          <a:xfrm>
            <a:off x="508000" y="403225"/>
            <a:ext cx="518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インターネットを使うとき</a:t>
            </a:r>
            <a:endParaRPr sz="2400">
              <a:solidFill>
                <a:schemeClr val="dk1"/>
              </a:solidFill>
              <a:latin typeface="Meiryo"/>
              <a:ea typeface="Meiryo"/>
              <a:cs typeface="Meiryo"/>
              <a:sym typeface="Meiryo"/>
            </a:endParaRPr>
          </a:p>
        </p:txBody>
      </p:sp>
      <p:sp>
        <p:nvSpPr>
          <p:cNvPr id="172" name="Google Shape;172;p15"/>
          <p:cNvSpPr txBox="1"/>
          <p:nvPr/>
        </p:nvSpPr>
        <p:spPr>
          <a:xfrm>
            <a:off x="2571750" y="1165225"/>
            <a:ext cx="5848350" cy="3693319"/>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202124"/>
              </a:buClr>
              <a:buSzPts val="1800"/>
              <a:buFont typeface="Arial"/>
              <a:buChar char="•"/>
            </a:pPr>
            <a:r>
              <a:rPr b="0" i="0" lang="ja-JP" sz="1800">
                <a:solidFill>
                  <a:srgbClr val="202124"/>
                </a:solidFill>
                <a:latin typeface="Arial"/>
                <a:ea typeface="Arial"/>
                <a:cs typeface="Arial"/>
                <a:sym typeface="Arial"/>
              </a:rPr>
              <a:t>検索エンジンを使っ</a:t>
            </a:r>
            <a:r>
              <a:rPr b="1" i="0" lang="ja-JP" sz="1800">
                <a:solidFill>
                  <a:srgbClr val="202124"/>
                </a:solidFill>
                <a:latin typeface="Arial"/>
                <a:ea typeface="Arial"/>
                <a:cs typeface="Arial"/>
                <a:sym typeface="Arial"/>
              </a:rPr>
              <a:t>て</a:t>
            </a:r>
            <a:r>
              <a:rPr b="0" i="0" lang="ja-JP" sz="1800">
                <a:solidFill>
                  <a:srgbClr val="202124"/>
                </a:solidFill>
                <a:latin typeface="Arial"/>
                <a:ea typeface="Arial"/>
                <a:cs typeface="Arial"/>
                <a:sym typeface="Arial"/>
              </a:rPr>
              <a:t>知りたいことを調べる</a:t>
            </a:r>
            <a:endParaRPr b="0" i="0" sz="1800">
              <a:solidFill>
                <a:srgbClr val="202124"/>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202124"/>
              </a:solidFill>
              <a:latin typeface="Arial"/>
              <a:ea typeface="Arial"/>
              <a:cs typeface="Arial"/>
              <a:sym typeface="Arial"/>
            </a:endParaRPr>
          </a:p>
          <a:p>
            <a:pPr indent="-114300" lvl="0" marL="0" marR="0" rtl="0" algn="l">
              <a:spcBef>
                <a:spcPts val="0"/>
              </a:spcBef>
              <a:spcAft>
                <a:spcPts val="0"/>
              </a:spcAft>
              <a:buClr>
                <a:srgbClr val="202124"/>
              </a:buClr>
              <a:buSzPts val="1800"/>
              <a:buFont typeface="Arial"/>
              <a:buChar char="•"/>
            </a:pPr>
            <a:r>
              <a:rPr b="0" i="0" lang="ja-JP" sz="1800">
                <a:solidFill>
                  <a:srgbClr val="202124"/>
                </a:solidFill>
                <a:latin typeface="Arial"/>
                <a:ea typeface="Arial"/>
                <a:cs typeface="Arial"/>
                <a:sym typeface="Arial"/>
              </a:rPr>
              <a:t>メール・チャットでメッセージを送る</a:t>
            </a:r>
            <a:endParaRPr b="0" i="0" sz="1800">
              <a:solidFill>
                <a:srgbClr val="202124"/>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202124"/>
              </a:solidFill>
              <a:latin typeface="Arial"/>
              <a:ea typeface="Arial"/>
              <a:cs typeface="Arial"/>
              <a:sym typeface="Arial"/>
            </a:endParaRPr>
          </a:p>
          <a:p>
            <a:pPr indent="-114300" lvl="0" marL="0" marR="0" rtl="0" algn="l">
              <a:spcBef>
                <a:spcPts val="0"/>
              </a:spcBef>
              <a:spcAft>
                <a:spcPts val="0"/>
              </a:spcAft>
              <a:buClr>
                <a:srgbClr val="202124"/>
              </a:buClr>
              <a:buSzPts val="1800"/>
              <a:buFont typeface="Arial"/>
              <a:buChar char="•"/>
            </a:pPr>
            <a:r>
              <a:rPr b="0" i="0" lang="ja-JP" sz="1800">
                <a:solidFill>
                  <a:srgbClr val="202124"/>
                </a:solidFill>
                <a:latin typeface="Arial"/>
                <a:ea typeface="Arial"/>
                <a:cs typeface="Arial"/>
                <a:sym typeface="Arial"/>
              </a:rPr>
              <a:t>SNSでコミュニケーションを取る</a:t>
            </a:r>
            <a:endParaRPr b="0" i="0" sz="1800">
              <a:solidFill>
                <a:srgbClr val="202124"/>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202124"/>
              </a:solidFill>
              <a:latin typeface="Arial"/>
              <a:ea typeface="Arial"/>
              <a:cs typeface="Arial"/>
              <a:sym typeface="Arial"/>
            </a:endParaRPr>
          </a:p>
          <a:p>
            <a:pPr indent="-114300" lvl="0" marL="0" marR="0" rtl="0" algn="l">
              <a:spcBef>
                <a:spcPts val="0"/>
              </a:spcBef>
              <a:spcAft>
                <a:spcPts val="0"/>
              </a:spcAft>
              <a:buClr>
                <a:srgbClr val="202124"/>
              </a:buClr>
              <a:buSzPts val="1800"/>
              <a:buFont typeface="Arial"/>
              <a:buChar char="•"/>
            </a:pPr>
            <a:r>
              <a:rPr b="0" i="0" lang="ja-JP" sz="1800">
                <a:solidFill>
                  <a:srgbClr val="202124"/>
                </a:solidFill>
                <a:latin typeface="Arial"/>
                <a:ea typeface="Arial"/>
                <a:cs typeface="Arial"/>
                <a:sym typeface="Arial"/>
              </a:rPr>
              <a:t>情報を発信する</a:t>
            </a:r>
            <a:endParaRPr b="0" i="0" sz="1800">
              <a:solidFill>
                <a:srgbClr val="202124"/>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202124"/>
              </a:solidFill>
              <a:latin typeface="Arial"/>
              <a:ea typeface="Arial"/>
              <a:cs typeface="Arial"/>
              <a:sym typeface="Arial"/>
            </a:endParaRPr>
          </a:p>
          <a:p>
            <a:pPr indent="-114300" lvl="0" marL="0" marR="0" rtl="0" algn="l">
              <a:spcBef>
                <a:spcPts val="0"/>
              </a:spcBef>
              <a:spcAft>
                <a:spcPts val="0"/>
              </a:spcAft>
              <a:buClr>
                <a:srgbClr val="202124"/>
              </a:buClr>
              <a:buSzPts val="1800"/>
              <a:buFont typeface="Arial"/>
              <a:buChar char="•"/>
            </a:pPr>
            <a:r>
              <a:rPr b="0" i="0" lang="ja-JP" sz="1800">
                <a:solidFill>
                  <a:srgbClr val="202124"/>
                </a:solidFill>
                <a:latin typeface="Arial"/>
                <a:ea typeface="Arial"/>
                <a:cs typeface="Arial"/>
                <a:sym typeface="Arial"/>
              </a:rPr>
              <a:t>クラウドでファイルの保存・共有</a:t>
            </a:r>
            <a:endParaRPr b="0" i="0" sz="1800">
              <a:solidFill>
                <a:srgbClr val="202124"/>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202124"/>
              </a:solidFill>
              <a:latin typeface="Arial"/>
              <a:ea typeface="Arial"/>
              <a:cs typeface="Arial"/>
              <a:sym typeface="Arial"/>
            </a:endParaRPr>
          </a:p>
          <a:p>
            <a:pPr indent="-114300" lvl="0" marL="0" marR="0" rtl="0" algn="l">
              <a:spcBef>
                <a:spcPts val="0"/>
              </a:spcBef>
              <a:spcAft>
                <a:spcPts val="0"/>
              </a:spcAft>
              <a:buClr>
                <a:srgbClr val="202124"/>
              </a:buClr>
              <a:buSzPts val="1800"/>
              <a:buFont typeface="Arial"/>
              <a:buChar char="•"/>
            </a:pPr>
            <a:r>
              <a:rPr b="0" i="0" lang="ja-JP" sz="1800">
                <a:solidFill>
                  <a:srgbClr val="202124"/>
                </a:solidFill>
                <a:latin typeface="Arial"/>
                <a:ea typeface="Arial"/>
                <a:cs typeface="Arial"/>
                <a:sym typeface="Arial"/>
              </a:rPr>
              <a:t>動画を投稿・視聴する</a:t>
            </a:r>
            <a:endParaRPr b="0" i="0" sz="1800">
              <a:solidFill>
                <a:srgbClr val="202124"/>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202124"/>
              </a:solidFill>
              <a:latin typeface="Arial"/>
              <a:ea typeface="Arial"/>
              <a:cs typeface="Arial"/>
              <a:sym typeface="Arial"/>
            </a:endParaRPr>
          </a:p>
          <a:p>
            <a:pPr indent="-114300" lvl="0" marL="0" marR="0" rtl="0" algn="l">
              <a:spcBef>
                <a:spcPts val="0"/>
              </a:spcBef>
              <a:spcAft>
                <a:spcPts val="0"/>
              </a:spcAft>
              <a:buClr>
                <a:srgbClr val="202124"/>
              </a:buClr>
              <a:buSzPts val="1800"/>
              <a:buFont typeface="Arial"/>
              <a:buChar char="•"/>
            </a:pPr>
            <a:r>
              <a:rPr b="0" i="0" lang="ja-JP" sz="1800">
                <a:solidFill>
                  <a:srgbClr val="202124"/>
                </a:solidFill>
                <a:latin typeface="Arial"/>
                <a:ea typeface="Arial"/>
                <a:cs typeface="Arial"/>
                <a:sym typeface="Arial"/>
              </a:rPr>
              <a:t>商品やサービスを購入・販売する</a:t>
            </a:r>
            <a:endParaRPr/>
          </a:p>
        </p:txBody>
      </p:sp>
      <p:sp>
        <p:nvSpPr>
          <p:cNvPr id="173" name="Google Shape;173;p15"/>
          <p:cNvSpPr/>
          <p:nvPr/>
        </p:nvSpPr>
        <p:spPr>
          <a:xfrm>
            <a:off x="2279650" y="1012825"/>
            <a:ext cx="6553200" cy="42672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174" name="Google Shape;174;p15"/>
          <p:cNvSpPr txBox="1"/>
          <p:nvPr/>
        </p:nvSpPr>
        <p:spPr>
          <a:xfrm>
            <a:off x="558800" y="5661025"/>
            <a:ext cx="78676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インターネットを使うとき→能動的な行動　　</a:t>
            </a:r>
            <a:endParaRPr sz="2400">
              <a:solidFill>
                <a:schemeClr val="dk1"/>
              </a:solidFill>
              <a:latin typeface="Meiryo"/>
              <a:ea typeface="Meiryo"/>
              <a:cs typeface="Meiryo"/>
              <a:sym typeface="Meiry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cxnSp>
        <p:nvCxnSpPr>
          <p:cNvPr id="179" name="Google Shape;179;p16"/>
          <p:cNvCxnSpPr>
            <a:endCxn id="180" idx="1"/>
          </p:cNvCxnSpPr>
          <p:nvPr/>
        </p:nvCxnSpPr>
        <p:spPr>
          <a:xfrm>
            <a:off x="1047600" y="3222625"/>
            <a:ext cx="9620400" cy="0"/>
          </a:xfrm>
          <a:prstGeom prst="straightConnector1">
            <a:avLst/>
          </a:prstGeom>
          <a:noFill/>
          <a:ln cap="flat" cmpd="sng" w="38100">
            <a:solidFill>
              <a:schemeClr val="dk1"/>
            </a:solidFill>
            <a:prstDash val="solid"/>
            <a:round/>
            <a:headEnd len="sm" w="sm" type="none"/>
            <a:tailEnd len="sm" w="sm" type="none"/>
          </a:ln>
        </p:spPr>
      </p:cxnSp>
      <p:cxnSp>
        <p:nvCxnSpPr>
          <p:cNvPr id="181" name="Google Shape;181;p16"/>
          <p:cNvCxnSpPr/>
          <p:nvPr/>
        </p:nvCxnSpPr>
        <p:spPr>
          <a:xfrm>
            <a:off x="5467350" y="441325"/>
            <a:ext cx="76200" cy="5715000"/>
          </a:xfrm>
          <a:prstGeom prst="straightConnector1">
            <a:avLst/>
          </a:prstGeom>
          <a:noFill/>
          <a:ln cap="flat" cmpd="sng" w="38100">
            <a:solidFill>
              <a:schemeClr val="dk1"/>
            </a:solidFill>
            <a:prstDash val="solid"/>
            <a:round/>
            <a:headEnd len="sm" w="sm" type="none"/>
            <a:tailEnd len="sm" w="sm" type="none"/>
          </a:ln>
        </p:spPr>
      </p:cxnSp>
      <p:sp>
        <p:nvSpPr>
          <p:cNvPr id="180" name="Google Shape;180;p16"/>
          <p:cNvSpPr txBox="1"/>
          <p:nvPr/>
        </p:nvSpPr>
        <p:spPr>
          <a:xfrm>
            <a:off x="10668000" y="3037959"/>
            <a:ext cx="990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緊急</a:t>
            </a:r>
            <a:endParaRPr/>
          </a:p>
        </p:txBody>
      </p:sp>
      <p:sp>
        <p:nvSpPr>
          <p:cNvPr id="182" name="Google Shape;182;p16"/>
          <p:cNvSpPr txBox="1"/>
          <p:nvPr/>
        </p:nvSpPr>
        <p:spPr>
          <a:xfrm>
            <a:off x="-76200" y="3047484"/>
            <a:ext cx="1295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NOT緊急</a:t>
            </a:r>
            <a:endParaRPr sz="1800">
              <a:solidFill>
                <a:schemeClr val="dk1"/>
              </a:solidFill>
              <a:latin typeface="Meiryo"/>
              <a:ea typeface="Meiryo"/>
              <a:cs typeface="Meiryo"/>
              <a:sym typeface="Meiryo"/>
            </a:endParaRPr>
          </a:p>
        </p:txBody>
      </p:sp>
      <p:sp>
        <p:nvSpPr>
          <p:cNvPr id="183" name="Google Shape;183;p16"/>
          <p:cNvSpPr txBox="1"/>
          <p:nvPr/>
        </p:nvSpPr>
        <p:spPr>
          <a:xfrm>
            <a:off x="5162550" y="56117"/>
            <a:ext cx="990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重要</a:t>
            </a:r>
            <a:endParaRPr sz="1800">
              <a:solidFill>
                <a:schemeClr val="dk1"/>
              </a:solidFill>
              <a:latin typeface="Meiryo"/>
              <a:ea typeface="Meiryo"/>
              <a:cs typeface="Meiryo"/>
              <a:sym typeface="Meiryo"/>
            </a:endParaRPr>
          </a:p>
        </p:txBody>
      </p:sp>
      <p:sp>
        <p:nvSpPr>
          <p:cNvPr id="184" name="Google Shape;184;p16"/>
          <p:cNvSpPr txBox="1"/>
          <p:nvPr/>
        </p:nvSpPr>
        <p:spPr>
          <a:xfrm>
            <a:off x="5000625" y="6199743"/>
            <a:ext cx="16954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NOT重要</a:t>
            </a:r>
            <a:endParaRPr sz="1800">
              <a:solidFill>
                <a:schemeClr val="dk1"/>
              </a:solidFill>
              <a:latin typeface="Meiryo"/>
              <a:ea typeface="Meiryo"/>
              <a:cs typeface="Meiryo"/>
              <a:sym typeface="Meiryo"/>
            </a:endParaRPr>
          </a:p>
        </p:txBody>
      </p:sp>
      <p:sp>
        <p:nvSpPr>
          <p:cNvPr id="185" name="Google Shape;185;p16"/>
          <p:cNvSpPr txBox="1"/>
          <p:nvPr/>
        </p:nvSpPr>
        <p:spPr>
          <a:xfrm>
            <a:off x="285750" y="197852"/>
            <a:ext cx="51816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highlight>
                  <a:srgbClr val="C0C0C0"/>
                </a:highlight>
                <a:latin typeface="Meiryo"/>
                <a:ea typeface="Meiryo"/>
                <a:cs typeface="Meiryo"/>
                <a:sym typeface="Meiryo"/>
              </a:rPr>
              <a:t>検索する時の動機</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cxnSp>
        <p:nvCxnSpPr>
          <p:cNvPr id="190" name="Google Shape;190;p17"/>
          <p:cNvCxnSpPr>
            <a:endCxn id="191" idx="1"/>
          </p:cNvCxnSpPr>
          <p:nvPr/>
        </p:nvCxnSpPr>
        <p:spPr>
          <a:xfrm>
            <a:off x="1047600" y="3222625"/>
            <a:ext cx="9620400" cy="0"/>
          </a:xfrm>
          <a:prstGeom prst="straightConnector1">
            <a:avLst/>
          </a:prstGeom>
          <a:noFill/>
          <a:ln cap="flat" cmpd="sng" w="38100">
            <a:solidFill>
              <a:schemeClr val="dk1"/>
            </a:solidFill>
            <a:prstDash val="solid"/>
            <a:round/>
            <a:headEnd len="sm" w="sm" type="none"/>
            <a:tailEnd len="sm" w="sm" type="none"/>
          </a:ln>
        </p:spPr>
      </p:cxnSp>
      <p:cxnSp>
        <p:nvCxnSpPr>
          <p:cNvPr id="192" name="Google Shape;192;p17"/>
          <p:cNvCxnSpPr/>
          <p:nvPr/>
        </p:nvCxnSpPr>
        <p:spPr>
          <a:xfrm>
            <a:off x="5467350" y="441325"/>
            <a:ext cx="76200" cy="5715000"/>
          </a:xfrm>
          <a:prstGeom prst="straightConnector1">
            <a:avLst/>
          </a:prstGeom>
          <a:noFill/>
          <a:ln cap="flat" cmpd="sng" w="38100">
            <a:solidFill>
              <a:schemeClr val="dk1"/>
            </a:solidFill>
            <a:prstDash val="solid"/>
            <a:round/>
            <a:headEnd len="sm" w="sm" type="none"/>
            <a:tailEnd len="sm" w="sm" type="none"/>
          </a:ln>
        </p:spPr>
      </p:cxnSp>
      <p:sp>
        <p:nvSpPr>
          <p:cNvPr id="191" name="Google Shape;191;p17"/>
          <p:cNvSpPr txBox="1"/>
          <p:nvPr/>
        </p:nvSpPr>
        <p:spPr>
          <a:xfrm>
            <a:off x="10668000" y="3037959"/>
            <a:ext cx="990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緊急</a:t>
            </a:r>
            <a:endParaRPr/>
          </a:p>
        </p:txBody>
      </p:sp>
      <p:sp>
        <p:nvSpPr>
          <p:cNvPr id="193" name="Google Shape;193;p17"/>
          <p:cNvSpPr txBox="1"/>
          <p:nvPr/>
        </p:nvSpPr>
        <p:spPr>
          <a:xfrm>
            <a:off x="-76200" y="3047484"/>
            <a:ext cx="1295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NOT緊急</a:t>
            </a:r>
            <a:endParaRPr sz="1800">
              <a:solidFill>
                <a:schemeClr val="dk1"/>
              </a:solidFill>
              <a:latin typeface="Meiryo"/>
              <a:ea typeface="Meiryo"/>
              <a:cs typeface="Meiryo"/>
              <a:sym typeface="Meiryo"/>
            </a:endParaRPr>
          </a:p>
        </p:txBody>
      </p:sp>
      <p:sp>
        <p:nvSpPr>
          <p:cNvPr id="194" name="Google Shape;194;p17"/>
          <p:cNvSpPr txBox="1"/>
          <p:nvPr/>
        </p:nvSpPr>
        <p:spPr>
          <a:xfrm>
            <a:off x="5162550" y="56117"/>
            <a:ext cx="990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重要</a:t>
            </a:r>
            <a:endParaRPr sz="1800">
              <a:solidFill>
                <a:schemeClr val="dk1"/>
              </a:solidFill>
              <a:latin typeface="Meiryo"/>
              <a:ea typeface="Meiryo"/>
              <a:cs typeface="Meiryo"/>
              <a:sym typeface="Meiryo"/>
            </a:endParaRPr>
          </a:p>
        </p:txBody>
      </p:sp>
      <p:sp>
        <p:nvSpPr>
          <p:cNvPr id="195" name="Google Shape;195;p17"/>
          <p:cNvSpPr txBox="1"/>
          <p:nvPr/>
        </p:nvSpPr>
        <p:spPr>
          <a:xfrm>
            <a:off x="5000625" y="6199743"/>
            <a:ext cx="16954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NOT重要</a:t>
            </a:r>
            <a:endParaRPr sz="1800">
              <a:solidFill>
                <a:schemeClr val="dk1"/>
              </a:solidFill>
              <a:latin typeface="Meiryo"/>
              <a:ea typeface="Meiryo"/>
              <a:cs typeface="Meiryo"/>
              <a:sym typeface="Meiryo"/>
            </a:endParaRPr>
          </a:p>
        </p:txBody>
      </p:sp>
      <p:sp>
        <p:nvSpPr>
          <p:cNvPr id="196" name="Google Shape;196;p17"/>
          <p:cNvSpPr txBox="1"/>
          <p:nvPr/>
        </p:nvSpPr>
        <p:spPr>
          <a:xfrm>
            <a:off x="285750" y="197852"/>
            <a:ext cx="51816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highlight>
                  <a:srgbClr val="C0C0C0"/>
                </a:highlight>
                <a:latin typeface="Meiryo"/>
                <a:ea typeface="Meiryo"/>
                <a:cs typeface="Meiryo"/>
                <a:sym typeface="Meiryo"/>
              </a:rPr>
              <a:t>検索する時の動機</a:t>
            </a:r>
            <a:endParaRPr/>
          </a:p>
        </p:txBody>
      </p:sp>
      <p:sp>
        <p:nvSpPr>
          <p:cNvPr id="197" name="Google Shape;197;p17"/>
          <p:cNvSpPr txBox="1"/>
          <p:nvPr/>
        </p:nvSpPr>
        <p:spPr>
          <a:xfrm>
            <a:off x="6229350" y="1508642"/>
            <a:ext cx="4318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目の前に迫っていることを解決したい時</a:t>
            </a:r>
            <a:endParaRPr/>
          </a:p>
        </p:txBody>
      </p:sp>
      <p:sp>
        <p:nvSpPr>
          <p:cNvPr id="198" name="Google Shape;198;p17"/>
          <p:cNvSpPr txBox="1"/>
          <p:nvPr/>
        </p:nvSpPr>
        <p:spPr>
          <a:xfrm>
            <a:off x="6610350" y="4728684"/>
            <a:ext cx="4318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話題になっていることを調べる時</a:t>
            </a:r>
            <a:endParaRPr sz="1800">
              <a:solidFill>
                <a:schemeClr val="dk1"/>
              </a:solidFill>
              <a:latin typeface="Meiryo"/>
              <a:ea typeface="Meiryo"/>
              <a:cs typeface="Meiryo"/>
              <a:sym typeface="Meiryo"/>
            </a:endParaRPr>
          </a:p>
        </p:txBody>
      </p:sp>
      <p:sp>
        <p:nvSpPr>
          <p:cNvPr id="199" name="Google Shape;199;p17"/>
          <p:cNvSpPr txBox="1"/>
          <p:nvPr/>
        </p:nvSpPr>
        <p:spPr>
          <a:xfrm>
            <a:off x="971550" y="1647309"/>
            <a:ext cx="4318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趣味や好きな芸能人の情報</a:t>
            </a:r>
            <a:endParaRPr/>
          </a:p>
        </p:txBody>
      </p:sp>
      <p:sp>
        <p:nvSpPr>
          <p:cNvPr id="200" name="Google Shape;200;p17"/>
          <p:cNvSpPr txBox="1"/>
          <p:nvPr/>
        </p:nvSpPr>
        <p:spPr>
          <a:xfrm>
            <a:off x="1835150" y="4728684"/>
            <a:ext cx="4318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暇つぶし</a:t>
            </a:r>
            <a:endParaRPr sz="1800">
              <a:solidFill>
                <a:schemeClr val="dk1"/>
              </a:solidFill>
              <a:latin typeface="Meiryo"/>
              <a:ea typeface="Meiryo"/>
              <a:cs typeface="Meiryo"/>
              <a:sym typeface="Meiry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cxnSp>
        <p:nvCxnSpPr>
          <p:cNvPr id="205" name="Google Shape;205;p18"/>
          <p:cNvCxnSpPr>
            <a:endCxn id="206" idx="1"/>
          </p:cNvCxnSpPr>
          <p:nvPr/>
        </p:nvCxnSpPr>
        <p:spPr>
          <a:xfrm>
            <a:off x="1047600" y="3222625"/>
            <a:ext cx="9620400" cy="0"/>
          </a:xfrm>
          <a:prstGeom prst="straightConnector1">
            <a:avLst/>
          </a:prstGeom>
          <a:noFill/>
          <a:ln cap="flat" cmpd="sng" w="38100">
            <a:solidFill>
              <a:schemeClr val="dk1"/>
            </a:solidFill>
            <a:prstDash val="solid"/>
            <a:round/>
            <a:headEnd len="sm" w="sm" type="none"/>
            <a:tailEnd len="sm" w="sm" type="none"/>
          </a:ln>
        </p:spPr>
      </p:cxnSp>
      <p:cxnSp>
        <p:nvCxnSpPr>
          <p:cNvPr id="207" name="Google Shape;207;p18"/>
          <p:cNvCxnSpPr/>
          <p:nvPr/>
        </p:nvCxnSpPr>
        <p:spPr>
          <a:xfrm>
            <a:off x="5467350" y="441325"/>
            <a:ext cx="76200" cy="5715000"/>
          </a:xfrm>
          <a:prstGeom prst="straightConnector1">
            <a:avLst/>
          </a:prstGeom>
          <a:noFill/>
          <a:ln cap="flat" cmpd="sng" w="38100">
            <a:solidFill>
              <a:schemeClr val="dk1"/>
            </a:solidFill>
            <a:prstDash val="solid"/>
            <a:round/>
            <a:headEnd len="sm" w="sm" type="none"/>
            <a:tailEnd len="sm" w="sm" type="none"/>
          </a:ln>
        </p:spPr>
      </p:cxnSp>
      <p:sp>
        <p:nvSpPr>
          <p:cNvPr id="206" name="Google Shape;206;p18"/>
          <p:cNvSpPr txBox="1"/>
          <p:nvPr/>
        </p:nvSpPr>
        <p:spPr>
          <a:xfrm>
            <a:off x="10668000" y="3037959"/>
            <a:ext cx="990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緊急</a:t>
            </a:r>
            <a:endParaRPr/>
          </a:p>
        </p:txBody>
      </p:sp>
      <p:sp>
        <p:nvSpPr>
          <p:cNvPr id="208" name="Google Shape;208;p18"/>
          <p:cNvSpPr txBox="1"/>
          <p:nvPr/>
        </p:nvSpPr>
        <p:spPr>
          <a:xfrm>
            <a:off x="-76200" y="3047484"/>
            <a:ext cx="1295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NOT緊急</a:t>
            </a:r>
            <a:endParaRPr sz="1800">
              <a:solidFill>
                <a:schemeClr val="dk1"/>
              </a:solidFill>
              <a:latin typeface="Meiryo"/>
              <a:ea typeface="Meiryo"/>
              <a:cs typeface="Meiryo"/>
              <a:sym typeface="Meiryo"/>
            </a:endParaRPr>
          </a:p>
        </p:txBody>
      </p:sp>
      <p:sp>
        <p:nvSpPr>
          <p:cNvPr id="209" name="Google Shape;209;p18"/>
          <p:cNvSpPr txBox="1"/>
          <p:nvPr/>
        </p:nvSpPr>
        <p:spPr>
          <a:xfrm>
            <a:off x="5162550" y="56117"/>
            <a:ext cx="990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重要</a:t>
            </a:r>
            <a:endParaRPr sz="1800">
              <a:solidFill>
                <a:schemeClr val="dk1"/>
              </a:solidFill>
              <a:latin typeface="Meiryo"/>
              <a:ea typeface="Meiryo"/>
              <a:cs typeface="Meiryo"/>
              <a:sym typeface="Meiryo"/>
            </a:endParaRPr>
          </a:p>
        </p:txBody>
      </p:sp>
      <p:sp>
        <p:nvSpPr>
          <p:cNvPr id="210" name="Google Shape;210;p18"/>
          <p:cNvSpPr txBox="1"/>
          <p:nvPr/>
        </p:nvSpPr>
        <p:spPr>
          <a:xfrm>
            <a:off x="5000625" y="6199743"/>
            <a:ext cx="16954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NOT重要</a:t>
            </a:r>
            <a:endParaRPr sz="1800">
              <a:solidFill>
                <a:schemeClr val="dk1"/>
              </a:solidFill>
              <a:latin typeface="Meiryo"/>
              <a:ea typeface="Meiryo"/>
              <a:cs typeface="Meiryo"/>
              <a:sym typeface="Meiryo"/>
            </a:endParaRPr>
          </a:p>
        </p:txBody>
      </p:sp>
      <p:sp>
        <p:nvSpPr>
          <p:cNvPr id="211" name="Google Shape;211;p18"/>
          <p:cNvSpPr txBox="1"/>
          <p:nvPr/>
        </p:nvSpPr>
        <p:spPr>
          <a:xfrm>
            <a:off x="6991350" y="1165225"/>
            <a:ext cx="23622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発熱している</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ケガしている</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あきらかな体調不良</a:t>
            </a:r>
            <a:endParaRPr/>
          </a:p>
        </p:txBody>
      </p:sp>
      <p:sp>
        <p:nvSpPr>
          <p:cNvPr id="212" name="Google Shape;212;p18"/>
          <p:cNvSpPr txBox="1"/>
          <p:nvPr/>
        </p:nvSpPr>
        <p:spPr>
          <a:xfrm>
            <a:off x="819150" y="1303724"/>
            <a:ext cx="3962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少し体に不調がある</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テレビや新聞で病気の情報を知った</a:t>
            </a:r>
            <a:endParaRPr/>
          </a:p>
        </p:txBody>
      </p:sp>
      <p:sp>
        <p:nvSpPr>
          <p:cNvPr id="213" name="Google Shape;213;p18"/>
          <p:cNvSpPr txBox="1"/>
          <p:nvPr/>
        </p:nvSpPr>
        <p:spPr>
          <a:xfrm>
            <a:off x="209550" y="154845"/>
            <a:ext cx="51816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highlight>
                  <a:srgbClr val="C0C0C0"/>
                </a:highlight>
                <a:latin typeface="Meiryo"/>
                <a:ea typeface="Meiryo"/>
                <a:cs typeface="Meiryo"/>
                <a:sym typeface="Meiryo"/>
              </a:rPr>
              <a:t>患者さんがクリニックを検索するとき</a:t>
            </a:r>
            <a:endParaRPr/>
          </a:p>
        </p:txBody>
      </p:sp>
      <p:sp>
        <p:nvSpPr>
          <p:cNvPr id="214" name="Google Shape;214;p18"/>
          <p:cNvSpPr txBox="1"/>
          <p:nvPr/>
        </p:nvSpPr>
        <p:spPr>
          <a:xfrm>
            <a:off x="1276350" y="4617725"/>
            <a:ext cx="3962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おそらく検索しない</a:t>
            </a:r>
            <a:endParaRPr sz="1800">
              <a:solidFill>
                <a:schemeClr val="dk1"/>
              </a:solidFill>
              <a:latin typeface="Meiryo"/>
              <a:ea typeface="Meiryo"/>
              <a:cs typeface="Meiryo"/>
              <a:sym typeface="Meiryo"/>
            </a:endParaRPr>
          </a:p>
        </p:txBody>
      </p:sp>
      <p:sp>
        <p:nvSpPr>
          <p:cNvPr id="215" name="Google Shape;215;p18"/>
          <p:cNvSpPr txBox="1"/>
          <p:nvPr/>
        </p:nvSpPr>
        <p:spPr>
          <a:xfrm>
            <a:off x="7200900" y="4679861"/>
            <a:ext cx="3962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おそらく検索しない</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※事故事件があった</a:t>
            </a:r>
            <a:endParaRPr sz="1800">
              <a:solidFill>
                <a:schemeClr val="dk1"/>
              </a:solidFill>
              <a:latin typeface="Meiryo"/>
              <a:ea typeface="Meiryo"/>
              <a:cs typeface="Meiryo"/>
              <a:sym typeface="Meiry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潜在顧客とは？顕在顧客・見込み顧客との違いと各アプローチを解説 | Zoho CRM" id="220" name="Google Shape;220;p19"/>
          <p:cNvPicPr preferRelativeResize="0"/>
          <p:nvPr/>
        </p:nvPicPr>
        <p:blipFill rotWithShape="1">
          <a:blip r:embed="rId3">
            <a:alphaModFix/>
          </a:blip>
          <a:srcRect b="0" l="0" r="0" t="0"/>
          <a:stretch/>
        </p:blipFill>
        <p:spPr>
          <a:xfrm>
            <a:off x="133350" y="708025"/>
            <a:ext cx="8610600" cy="5410200"/>
          </a:xfrm>
          <a:prstGeom prst="rect">
            <a:avLst/>
          </a:prstGeom>
          <a:noFill/>
          <a:ln>
            <a:noFill/>
          </a:ln>
        </p:spPr>
      </p:pic>
      <p:sp>
        <p:nvSpPr>
          <p:cNvPr id="221" name="Google Shape;221;p19"/>
          <p:cNvSpPr txBox="1"/>
          <p:nvPr/>
        </p:nvSpPr>
        <p:spPr>
          <a:xfrm>
            <a:off x="209550" y="154845"/>
            <a:ext cx="51816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highlight>
                  <a:srgbClr val="C0C0C0"/>
                </a:highlight>
                <a:latin typeface="Meiryo"/>
                <a:ea typeface="Meiryo"/>
                <a:cs typeface="Meiryo"/>
                <a:sym typeface="Meiryo"/>
              </a:rPr>
              <a:t>患者さんがクリニックを検索するとき</a:t>
            </a:r>
            <a:endParaRPr/>
          </a:p>
        </p:txBody>
      </p:sp>
      <p:sp>
        <p:nvSpPr>
          <p:cNvPr id="222" name="Google Shape;222;p19"/>
          <p:cNvSpPr/>
          <p:nvPr/>
        </p:nvSpPr>
        <p:spPr>
          <a:xfrm>
            <a:off x="5848350" y="2079625"/>
            <a:ext cx="1828800" cy="381000"/>
          </a:xfrm>
          <a:prstGeom prst="right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23" name="Google Shape;223;p19"/>
          <p:cNvSpPr txBox="1"/>
          <p:nvPr/>
        </p:nvSpPr>
        <p:spPr>
          <a:xfrm>
            <a:off x="8058150" y="2079625"/>
            <a:ext cx="2133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緊急・重要</a:t>
            </a:r>
            <a:endParaRPr sz="1800">
              <a:solidFill>
                <a:schemeClr val="dk1"/>
              </a:solidFill>
              <a:latin typeface="Meiryo"/>
              <a:ea typeface="Meiryo"/>
              <a:cs typeface="Meiryo"/>
              <a:sym typeface="Meiryo"/>
            </a:endParaRPr>
          </a:p>
        </p:txBody>
      </p:sp>
      <p:sp>
        <p:nvSpPr>
          <p:cNvPr id="224" name="Google Shape;224;p19"/>
          <p:cNvSpPr/>
          <p:nvPr/>
        </p:nvSpPr>
        <p:spPr>
          <a:xfrm>
            <a:off x="6305550" y="3302000"/>
            <a:ext cx="1828800" cy="381000"/>
          </a:xfrm>
          <a:prstGeom prst="right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25" name="Google Shape;225;p19"/>
          <p:cNvSpPr txBox="1"/>
          <p:nvPr/>
        </p:nvSpPr>
        <p:spPr>
          <a:xfrm>
            <a:off x="8362950" y="3313668"/>
            <a:ext cx="2133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重要・NOT緊急</a:t>
            </a:r>
            <a:endParaRPr sz="1800">
              <a:solidFill>
                <a:schemeClr val="dk1"/>
              </a:solidFill>
              <a:latin typeface="Meiryo"/>
              <a:ea typeface="Meiryo"/>
              <a:cs typeface="Meiryo"/>
              <a:sym typeface="Meiry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
        <p:nvSpPr>
          <p:cNvPr id="34" name="Google Shape;34;p2"/>
          <p:cNvSpPr txBox="1"/>
          <p:nvPr/>
        </p:nvSpPr>
        <p:spPr>
          <a:xfrm>
            <a:off x="0" y="0"/>
            <a:ext cx="2751632" cy="276999"/>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200" u="none" cap="none" strike="noStrike">
                <a:solidFill>
                  <a:schemeClr val="lt1"/>
                </a:solidFill>
                <a:latin typeface="Arial"/>
                <a:ea typeface="Arial"/>
                <a:cs typeface="Arial"/>
                <a:sym typeface="Arial"/>
              </a:rPr>
              <a:t>　会社紹介</a:t>
            </a:r>
            <a:endParaRPr b="1" i="0" sz="1200" u="none" cap="none" strike="noStrike">
              <a:solidFill>
                <a:schemeClr val="lt1"/>
              </a:solidFill>
              <a:latin typeface="Arial"/>
              <a:ea typeface="Arial"/>
              <a:cs typeface="Arial"/>
              <a:sym typeface="Arial"/>
            </a:endParaRPr>
          </a:p>
        </p:txBody>
      </p:sp>
      <p:sp>
        <p:nvSpPr>
          <p:cNvPr id="35" name="Google Shape;35;p2"/>
          <p:cNvSpPr txBox="1"/>
          <p:nvPr/>
        </p:nvSpPr>
        <p:spPr>
          <a:xfrm>
            <a:off x="0" y="631825"/>
            <a:ext cx="40957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100" u="none" cap="none" strike="noStrike">
                <a:solidFill>
                  <a:srgbClr val="3F3F3F"/>
                </a:solidFill>
                <a:latin typeface="Arial"/>
                <a:ea typeface="Arial"/>
                <a:cs typeface="Arial"/>
                <a:sym typeface="Arial"/>
              </a:rPr>
              <a:t>｜　事業概要-1</a:t>
            </a:r>
            <a:endParaRPr b="1" sz="1100">
              <a:solidFill>
                <a:schemeClr val="dk1"/>
              </a:solidFill>
              <a:latin typeface="Calibri"/>
              <a:ea typeface="Calibri"/>
              <a:cs typeface="Calibri"/>
              <a:sym typeface="Calibri"/>
            </a:endParaRPr>
          </a:p>
        </p:txBody>
      </p:sp>
      <p:grpSp>
        <p:nvGrpSpPr>
          <p:cNvPr id="36" name="Google Shape;36;p2"/>
          <p:cNvGrpSpPr/>
          <p:nvPr/>
        </p:nvGrpSpPr>
        <p:grpSpPr>
          <a:xfrm>
            <a:off x="5543550" y="797555"/>
            <a:ext cx="3496867" cy="5092069"/>
            <a:chOff x="3759949" y="1308510"/>
            <a:chExt cx="3496867" cy="4975062"/>
          </a:xfrm>
        </p:grpSpPr>
        <p:sp>
          <p:nvSpPr>
            <p:cNvPr id="37" name="Google Shape;37;p2"/>
            <p:cNvSpPr txBox="1"/>
            <p:nvPr/>
          </p:nvSpPr>
          <p:spPr>
            <a:xfrm>
              <a:off x="4131225" y="5760352"/>
              <a:ext cx="305724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ja-JP" sz="1400">
                  <a:solidFill>
                    <a:srgbClr val="3F3F3F"/>
                  </a:solidFill>
                  <a:latin typeface="Arial"/>
                  <a:ea typeface="Arial"/>
                  <a:cs typeface="Arial"/>
                  <a:sym typeface="Arial"/>
                </a:rPr>
                <a:t>各領域のプロフェッショナルが</a:t>
              </a:r>
              <a:endParaRPr b="1" sz="1400">
                <a:solidFill>
                  <a:srgbClr val="3F3F3F"/>
                </a:solidFill>
                <a:latin typeface="Arial"/>
                <a:ea typeface="Arial"/>
                <a:cs typeface="Arial"/>
                <a:sym typeface="Arial"/>
              </a:endParaRPr>
            </a:p>
            <a:p>
              <a:pPr indent="0" lvl="0" marL="0" marR="0" rtl="0" algn="ctr">
                <a:spcBef>
                  <a:spcPts val="0"/>
                </a:spcBef>
                <a:spcAft>
                  <a:spcPts val="0"/>
                </a:spcAft>
                <a:buNone/>
              </a:pPr>
              <a:r>
                <a:rPr b="1" lang="ja-JP" sz="1400">
                  <a:solidFill>
                    <a:srgbClr val="3F3F3F"/>
                  </a:solidFill>
                  <a:latin typeface="Arial"/>
                  <a:ea typeface="Arial"/>
                  <a:cs typeface="Arial"/>
                  <a:sym typeface="Arial"/>
                </a:rPr>
                <a:t>ハンズオンで仕組み構築＆実行支援</a:t>
              </a:r>
              <a:endParaRPr/>
            </a:p>
          </p:txBody>
        </p:sp>
        <p:grpSp>
          <p:nvGrpSpPr>
            <p:cNvPr id="38" name="Google Shape;38;p2"/>
            <p:cNvGrpSpPr/>
            <p:nvPr/>
          </p:nvGrpSpPr>
          <p:grpSpPr>
            <a:xfrm>
              <a:off x="3759949" y="1308510"/>
              <a:ext cx="3496867" cy="4117966"/>
              <a:chOff x="6658149" y="1579128"/>
              <a:chExt cx="4048792" cy="4538876"/>
            </a:xfrm>
          </p:grpSpPr>
          <p:cxnSp>
            <p:nvCxnSpPr>
              <p:cNvPr id="39" name="Google Shape;39;p2"/>
              <p:cNvCxnSpPr/>
              <p:nvPr/>
            </p:nvCxnSpPr>
            <p:spPr>
              <a:xfrm>
                <a:off x="7872640" y="2057952"/>
                <a:ext cx="1538770" cy="0"/>
              </a:xfrm>
              <a:prstGeom prst="straightConnector1">
                <a:avLst/>
              </a:prstGeom>
              <a:noFill/>
              <a:ln cap="flat" cmpd="sng" w="9525">
                <a:solidFill>
                  <a:srgbClr val="7F7F7F"/>
                </a:solidFill>
                <a:prstDash val="solid"/>
                <a:round/>
                <a:headEnd len="sm" w="sm" type="none"/>
                <a:tailEnd len="sm" w="sm" type="none"/>
              </a:ln>
            </p:spPr>
          </p:cxnSp>
          <p:sp>
            <p:nvSpPr>
              <p:cNvPr id="40" name="Google Shape;40;p2"/>
              <p:cNvSpPr txBox="1"/>
              <p:nvPr/>
            </p:nvSpPr>
            <p:spPr>
              <a:xfrm>
                <a:off x="8307524" y="1579128"/>
                <a:ext cx="652671" cy="3486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400">
                    <a:solidFill>
                      <a:srgbClr val="3F3F3F"/>
                    </a:solidFill>
                    <a:latin typeface="Arial"/>
                    <a:ea typeface="Arial"/>
                    <a:cs typeface="Arial"/>
                    <a:sym typeface="Arial"/>
                  </a:rPr>
                  <a:t>弊社</a:t>
                </a:r>
                <a:endParaRPr/>
              </a:p>
            </p:txBody>
          </p:sp>
          <p:sp>
            <p:nvSpPr>
              <p:cNvPr id="41" name="Google Shape;41;p2"/>
              <p:cNvSpPr/>
              <p:nvPr/>
            </p:nvSpPr>
            <p:spPr>
              <a:xfrm>
                <a:off x="6658149" y="3687120"/>
                <a:ext cx="1133554" cy="1133554"/>
              </a:xfrm>
              <a:prstGeom prst="ellipse">
                <a:avLst/>
              </a:prstGeom>
              <a:noFill/>
              <a:ln cap="flat" cmpd="sng" w="57150">
                <a:solidFill>
                  <a:srgbClr val="00C1F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rgbClr val="3F3F3F"/>
                  </a:solidFill>
                  <a:latin typeface="Arial"/>
                  <a:ea typeface="Arial"/>
                  <a:cs typeface="Arial"/>
                  <a:sym typeface="Arial"/>
                </a:endParaRPr>
              </a:p>
            </p:txBody>
          </p:sp>
          <p:sp>
            <p:nvSpPr>
              <p:cNvPr id="42" name="Google Shape;42;p2"/>
              <p:cNvSpPr txBox="1"/>
              <p:nvPr/>
            </p:nvSpPr>
            <p:spPr>
              <a:xfrm>
                <a:off x="6771521" y="3988007"/>
                <a:ext cx="914400" cy="4777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ja-JP" sz="1100">
                    <a:solidFill>
                      <a:srgbClr val="3F3F3F"/>
                    </a:solidFill>
                    <a:latin typeface="Arial"/>
                    <a:ea typeface="Arial"/>
                    <a:cs typeface="Arial"/>
                    <a:sym typeface="Arial"/>
                  </a:rPr>
                  <a:t>マーケティング</a:t>
                </a:r>
                <a:endParaRPr b="1" sz="1100">
                  <a:solidFill>
                    <a:srgbClr val="3F3F3F"/>
                  </a:solidFill>
                  <a:latin typeface="Arial"/>
                  <a:ea typeface="Arial"/>
                  <a:cs typeface="Arial"/>
                  <a:sym typeface="Arial"/>
                </a:endParaRPr>
              </a:p>
            </p:txBody>
          </p:sp>
          <p:sp>
            <p:nvSpPr>
              <p:cNvPr id="43" name="Google Shape;43;p2"/>
              <p:cNvSpPr/>
              <p:nvPr/>
            </p:nvSpPr>
            <p:spPr>
              <a:xfrm>
                <a:off x="8112962" y="3687120"/>
                <a:ext cx="1133554" cy="1133554"/>
              </a:xfrm>
              <a:prstGeom prst="ellipse">
                <a:avLst/>
              </a:prstGeom>
              <a:noFill/>
              <a:ln cap="flat" cmpd="sng" w="57150">
                <a:solidFill>
                  <a:srgbClr val="00C1F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rgbClr val="3F3F3F"/>
                  </a:solidFill>
                  <a:latin typeface="Arial"/>
                  <a:ea typeface="Arial"/>
                  <a:cs typeface="Arial"/>
                  <a:sym typeface="Arial"/>
                </a:endParaRPr>
              </a:p>
            </p:txBody>
          </p:sp>
          <p:sp>
            <p:nvSpPr>
              <p:cNvPr id="44" name="Google Shape;44;p2"/>
              <p:cNvSpPr txBox="1"/>
              <p:nvPr/>
            </p:nvSpPr>
            <p:spPr>
              <a:xfrm>
                <a:off x="8226333" y="3988007"/>
                <a:ext cx="914400" cy="6654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ja-JP" sz="1100">
                    <a:solidFill>
                      <a:srgbClr val="3F3F3F"/>
                    </a:solidFill>
                    <a:latin typeface="Arial"/>
                    <a:ea typeface="Arial"/>
                    <a:cs typeface="Arial"/>
                    <a:sym typeface="Arial"/>
                  </a:rPr>
                  <a:t>SEO・MEO対策</a:t>
                </a:r>
                <a:endParaRPr b="1" sz="1100">
                  <a:solidFill>
                    <a:srgbClr val="3F3F3F"/>
                  </a:solidFill>
                  <a:latin typeface="Arial"/>
                  <a:ea typeface="Arial"/>
                  <a:cs typeface="Arial"/>
                  <a:sym typeface="Arial"/>
                </a:endParaRPr>
              </a:p>
            </p:txBody>
          </p:sp>
          <p:sp>
            <p:nvSpPr>
              <p:cNvPr id="45" name="Google Shape;45;p2"/>
              <p:cNvSpPr/>
              <p:nvPr/>
            </p:nvSpPr>
            <p:spPr>
              <a:xfrm>
                <a:off x="9573387" y="3687120"/>
                <a:ext cx="1133554" cy="1133554"/>
              </a:xfrm>
              <a:prstGeom prst="ellipse">
                <a:avLst/>
              </a:prstGeom>
              <a:noFill/>
              <a:ln cap="flat" cmpd="sng" w="57150">
                <a:solidFill>
                  <a:srgbClr val="00C1F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rgbClr val="3F3F3F"/>
                  </a:solidFill>
                  <a:latin typeface="Arial"/>
                  <a:ea typeface="Arial"/>
                  <a:cs typeface="Arial"/>
                  <a:sym typeface="Arial"/>
                </a:endParaRPr>
              </a:p>
            </p:txBody>
          </p:sp>
          <p:sp>
            <p:nvSpPr>
              <p:cNvPr id="46" name="Google Shape;46;p2"/>
              <p:cNvSpPr txBox="1"/>
              <p:nvPr/>
            </p:nvSpPr>
            <p:spPr>
              <a:xfrm>
                <a:off x="9686759" y="4094619"/>
                <a:ext cx="914400" cy="4777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ja-JP" sz="1100">
                    <a:solidFill>
                      <a:srgbClr val="3F3F3F"/>
                    </a:solidFill>
                    <a:latin typeface="Arial"/>
                    <a:ea typeface="Arial"/>
                    <a:cs typeface="Arial"/>
                    <a:sym typeface="Arial"/>
                  </a:rPr>
                  <a:t>システム開発</a:t>
                </a:r>
                <a:endParaRPr/>
              </a:p>
            </p:txBody>
          </p:sp>
          <p:sp>
            <p:nvSpPr>
              <p:cNvPr id="47" name="Google Shape;47;p2"/>
              <p:cNvSpPr/>
              <p:nvPr/>
            </p:nvSpPr>
            <p:spPr>
              <a:xfrm>
                <a:off x="7389308" y="4984450"/>
                <a:ext cx="1133554" cy="1133554"/>
              </a:xfrm>
              <a:prstGeom prst="ellipse">
                <a:avLst/>
              </a:prstGeom>
              <a:noFill/>
              <a:ln cap="flat" cmpd="sng" w="57150">
                <a:solidFill>
                  <a:srgbClr val="00C1F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rgbClr val="3F3F3F"/>
                  </a:solidFill>
                  <a:latin typeface="Arial"/>
                  <a:ea typeface="Arial"/>
                  <a:cs typeface="Arial"/>
                  <a:sym typeface="Arial"/>
                </a:endParaRPr>
              </a:p>
            </p:txBody>
          </p:sp>
          <p:sp>
            <p:nvSpPr>
              <p:cNvPr id="48" name="Google Shape;48;p2"/>
              <p:cNvSpPr txBox="1"/>
              <p:nvPr/>
            </p:nvSpPr>
            <p:spPr>
              <a:xfrm>
                <a:off x="7539260" y="5352452"/>
                <a:ext cx="914400" cy="4777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ja-JP" sz="1100">
                    <a:solidFill>
                      <a:srgbClr val="3F3F3F"/>
                    </a:solidFill>
                    <a:latin typeface="Arial"/>
                    <a:ea typeface="Arial"/>
                    <a:cs typeface="Arial"/>
                    <a:sym typeface="Arial"/>
                  </a:rPr>
                  <a:t>プランニング</a:t>
                </a:r>
                <a:endParaRPr b="1" sz="1100">
                  <a:solidFill>
                    <a:srgbClr val="3F3F3F"/>
                  </a:solidFill>
                  <a:latin typeface="Arial"/>
                  <a:ea typeface="Arial"/>
                  <a:cs typeface="Arial"/>
                  <a:sym typeface="Arial"/>
                </a:endParaRPr>
              </a:p>
            </p:txBody>
          </p:sp>
          <p:sp>
            <p:nvSpPr>
              <p:cNvPr id="49" name="Google Shape;49;p2"/>
              <p:cNvSpPr/>
              <p:nvPr/>
            </p:nvSpPr>
            <p:spPr>
              <a:xfrm>
                <a:off x="8849733" y="4984450"/>
                <a:ext cx="1133554" cy="1133554"/>
              </a:xfrm>
              <a:prstGeom prst="ellipse">
                <a:avLst/>
              </a:prstGeom>
              <a:noFill/>
              <a:ln cap="flat" cmpd="sng" w="57150">
                <a:solidFill>
                  <a:srgbClr val="00C1F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rgbClr val="3F3F3F"/>
                  </a:solidFill>
                  <a:latin typeface="Arial"/>
                  <a:ea typeface="Arial"/>
                  <a:cs typeface="Arial"/>
                  <a:sym typeface="Arial"/>
                </a:endParaRPr>
              </a:p>
            </p:txBody>
          </p:sp>
          <p:sp>
            <p:nvSpPr>
              <p:cNvPr id="50" name="Google Shape;50;p2"/>
              <p:cNvSpPr txBox="1"/>
              <p:nvPr/>
            </p:nvSpPr>
            <p:spPr>
              <a:xfrm>
                <a:off x="8971983" y="5267230"/>
                <a:ext cx="914400" cy="4754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ja-JP" sz="1100">
                    <a:solidFill>
                      <a:srgbClr val="3F3F3F"/>
                    </a:solidFill>
                    <a:latin typeface="Arial"/>
                    <a:ea typeface="Arial"/>
                    <a:cs typeface="Arial"/>
                    <a:sym typeface="Arial"/>
                  </a:rPr>
                  <a:t>クリエイティブ</a:t>
                </a:r>
                <a:endParaRPr/>
              </a:p>
            </p:txBody>
          </p:sp>
        </p:grpSp>
      </p:grpSp>
      <p:sp>
        <p:nvSpPr>
          <p:cNvPr id="51" name="Google Shape;51;p2"/>
          <p:cNvSpPr txBox="1"/>
          <p:nvPr/>
        </p:nvSpPr>
        <p:spPr>
          <a:xfrm>
            <a:off x="353051" y="2332660"/>
            <a:ext cx="4882787" cy="422089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ja-JP" sz="1050" u="sng">
                <a:solidFill>
                  <a:srgbClr val="000000"/>
                </a:solidFill>
                <a:latin typeface="Arial"/>
                <a:ea typeface="Arial"/>
                <a:cs typeface="Arial"/>
                <a:sym typeface="Arial"/>
              </a:rPr>
              <a:t>会社概要</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会社名	：株式会社アドメディカル</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所在地	：名古屋市中村区名駅4－24－5</a:t>
            </a:r>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URL	：https://www.ad-tomedical.co.jp</a:t>
            </a:r>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ミッション	：デジタルマーケティングで日本のビジネスを活性化する</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代表取締役       ：佐分篤史      </a:t>
            </a:r>
            <a:endParaRPr/>
          </a:p>
          <a:p>
            <a:pPr indent="0" lvl="0" marL="0" marR="0" rtl="0" algn="l">
              <a:lnSpc>
                <a:spcPct val="150000"/>
              </a:lnSpc>
              <a:spcBef>
                <a:spcPts val="0"/>
              </a:spcBef>
              <a:spcAft>
                <a:spcPts val="0"/>
              </a:spcAft>
              <a:buNone/>
            </a:pPr>
            <a:r>
              <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u="sng">
                <a:solidFill>
                  <a:srgbClr val="000000"/>
                </a:solidFill>
                <a:latin typeface="Arial"/>
                <a:ea typeface="Arial"/>
                <a:cs typeface="Arial"/>
                <a:sym typeface="Arial"/>
              </a:rPr>
              <a:t>事業概要</a:t>
            </a:r>
            <a:endParaRPr b="1" sz="1050" u="sng">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１．デジタルマーケティング事業</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２．SEO・MEO対策インハウス化支援</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３．医師会・医学部同窓会会員クラウド管理事業</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４．富裕層向け広告プランニング事業</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ja-JP" sz="1050">
                <a:solidFill>
                  <a:srgbClr val="000000"/>
                </a:solidFill>
                <a:latin typeface="Arial"/>
                <a:ea typeface="Arial"/>
                <a:cs typeface="Arial"/>
                <a:sym typeface="Arial"/>
              </a:rPr>
              <a:t>５.　M＆A事業</a:t>
            </a:r>
            <a:endParaRPr b="1" sz="1050">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t/>
            </a:r>
            <a:endParaRPr b="1" sz="1200">
              <a:solidFill>
                <a:srgbClr val="000000"/>
              </a:solidFill>
              <a:latin typeface="Arial"/>
              <a:ea typeface="Arial"/>
              <a:cs typeface="Arial"/>
              <a:sym typeface="Arial"/>
            </a:endParaRPr>
          </a:p>
        </p:txBody>
      </p:sp>
      <p:sp>
        <p:nvSpPr>
          <p:cNvPr id="52" name="Google Shape;52;p2"/>
          <p:cNvSpPr txBox="1"/>
          <p:nvPr/>
        </p:nvSpPr>
        <p:spPr>
          <a:xfrm>
            <a:off x="6375111" y="2376660"/>
            <a:ext cx="176375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ja-JP" sz="1050" u="none">
                <a:solidFill>
                  <a:srgbClr val="000000"/>
                </a:solidFill>
                <a:latin typeface="Arial"/>
                <a:ea typeface="Arial"/>
                <a:cs typeface="Arial"/>
                <a:sym typeface="Arial"/>
              </a:rPr>
              <a:t>アドメディカル</a:t>
            </a:r>
            <a:endParaRPr b="1" sz="1050" u="none">
              <a:solidFill>
                <a:srgbClr val="000000"/>
              </a:solidFill>
              <a:latin typeface="Arial"/>
              <a:ea typeface="Arial"/>
              <a:cs typeface="Arial"/>
              <a:sym typeface="Arial"/>
            </a:endParaRPr>
          </a:p>
        </p:txBody>
      </p:sp>
      <p:pic>
        <p:nvPicPr>
          <p:cNvPr id="53" name="Google Shape;53;p2"/>
          <p:cNvPicPr preferRelativeResize="0"/>
          <p:nvPr/>
        </p:nvPicPr>
        <p:blipFill rotWithShape="1">
          <a:blip r:embed="rId3">
            <a:alphaModFix/>
          </a:blip>
          <a:srcRect b="0" l="0" r="0" t="0"/>
          <a:stretch/>
        </p:blipFill>
        <p:spPr>
          <a:xfrm>
            <a:off x="1116522" y="994470"/>
            <a:ext cx="1422617" cy="1156523"/>
          </a:xfrm>
          <a:prstGeom prst="rect">
            <a:avLst/>
          </a:prstGeom>
          <a:noFill/>
          <a:ln>
            <a:noFill/>
          </a:ln>
        </p:spPr>
      </p:pic>
      <p:pic>
        <p:nvPicPr>
          <p:cNvPr id="54" name="Google Shape;54;p2"/>
          <p:cNvPicPr preferRelativeResize="0"/>
          <p:nvPr/>
        </p:nvPicPr>
        <p:blipFill rotWithShape="1">
          <a:blip r:embed="rId3">
            <a:alphaModFix/>
          </a:blip>
          <a:srcRect b="0" l="0" r="0" t="0"/>
          <a:stretch/>
        </p:blipFill>
        <p:spPr>
          <a:xfrm>
            <a:off x="6578251" y="1237539"/>
            <a:ext cx="1422617" cy="11565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0"/>
          <p:cNvSpPr txBox="1"/>
          <p:nvPr/>
        </p:nvSpPr>
        <p:spPr>
          <a:xfrm>
            <a:off x="590550" y="403225"/>
            <a:ext cx="518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営業の電話がかかってきませんか？</a:t>
            </a:r>
            <a:endParaRPr/>
          </a:p>
        </p:txBody>
      </p:sp>
      <p:sp>
        <p:nvSpPr>
          <p:cNvPr id="231" name="Google Shape;231;p20"/>
          <p:cNvSpPr txBox="1"/>
          <p:nvPr/>
        </p:nvSpPr>
        <p:spPr>
          <a:xfrm>
            <a:off x="3714750" y="2765425"/>
            <a:ext cx="51816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SEO対策やりませんか？</a:t>
            </a:r>
            <a:endParaRPr sz="2400">
              <a:solidFill>
                <a:schemeClr val="dk1"/>
              </a:solidFill>
              <a:latin typeface="Meiryo"/>
              <a:ea typeface="Meiryo"/>
              <a:cs typeface="Meiryo"/>
              <a:sym typeface="Meiryo"/>
            </a:endParaRPr>
          </a:p>
          <a:p>
            <a:pPr indent="0" lvl="0" marL="0" marR="0" rtl="0" algn="l">
              <a:spcBef>
                <a:spcPts val="0"/>
              </a:spcBef>
              <a:spcAft>
                <a:spcPts val="0"/>
              </a:spcAft>
              <a:buNone/>
            </a:pPr>
            <a:r>
              <a:rPr lang="ja-JP" sz="2400">
                <a:solidFill>
                  <a:schemeClr val="dk1"/>
                </a:solidFill>
                <a:latin typeface="Meiryo"/>
                <a:ea typeface="Meiryo"/>
                <a:cs typeface="Meiryo"/>
                <a:sym typeface="Meiryo"/>
              </a:rPr>
              <a:t>検索順位をあげます！</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1"/>
          <p:cNvPicPr preferRelativeResize="0"/>
          <p:nvPr/>
        </p:nvPicPr>
        <p:blipFill rotWithShape="1">
          <a:blip r:embed="rId3">
            <a:alphaModFix/>
          </a:blip>
          <a:srcRect b="8421" l="1492" r="37680" t="9576"/>
          <a:stretch/>
        </p:blipFill>
        <p:spPr>
          <a:xfrm>
            <a:off x="215899" y="517524"/>
            <a:ext cx="6019801" cy="5410201"/>
          </a:xfrm>
          <a:prstGeom prst="rect">
            <a:avLst/>
          </a:prstGeom>
          <a:noFill/>
          <a:ln>
            <a:noFill/>
          </a:ln>
        </p:spPr>
      </p:pic>
      <p:pic>
        <p:nvPicPr>
          <p:cNvPr id="237" name="Google Shape;237;p21"/>
          <p:cNvPicPr preferRelativeResize="0"/>
          <p:nvPr/>
        </p:nvPicPr>
        <p:blipFill rotWithShape="1">
          <a:blip r:embed="rId4">
            <a:alphaModFix/>
          </a:blip>
          <a:srcRect b="4956" l="10732" r="38450" t="15352"/>
          <a:stretch/>
        </p:blipFill>
        <p:spPr>
          <a:xfrm>
            <a:off x="6457950" y="669924"/>
            <a:ext cx="5029201" cy="5257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潜在顧客とは？顕在顧客・見込み顧客との違いと各アプローチを解説 | Zoho CRM" id="242" name="Google Shape;242;p22"/>
          <p:cNvPicPr preferRelativeResize="0"/>
          <p:nvPr/>
        </p:nvPicPr>
        <p:blipFill rotWithShape="1">
          <a:blip r:embed="rId3">
            <a:alphaModFix/>
          </a:blip>
          <a:srcRect b="0" l="0" r="0" t="0"/>
          <a:stretch/>
        </p:blipFill>
        <p:spPr>
          <a:xfrm>
            <a:off x="133350" y="708025"/>
            <a:ext cx="8610600" cy="5410200"/>
          </a:xfrm>
          <a:prstGeom prst="rect">
            <a:avLst/>
          </a:prstGeom>
          <a:noFill/>
          <a:ln>
            <a:noFill/>
          </a:ln>
        </p:spPr>
      </p:pic>
      <p:sp>
        <p:nvSpPr>
          <p:cNvPr id="243" name="Google Shape;243;p22"/>
          <p:cNvSpPr txBox="1"/>
          <p:nvPr/>
        </p:nvSpPr>
        <p:spPr>
          <a:xfrm>
            <a:off x="342900" y="382528"/>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latin typeface="Meiryo"/>
                <a:ea typeface="Meiryo"/>
                <a:cs typeface="Meiryo"/>
                <a:sym typeface="Meiryo"/>
              </a:rPr>
              <a:t>緊急かつ重要な患者さんは「発熱」と検索しない</a:t>
            </a:r>
            <a:endParaRPr sz="2000">
              <a:solidFill>
                <a:schemeClr val="dk1"/>
              </a:solidFill>
              <a:latin typeface="Meiryo"/>
              <a:ea typeface="Meiryo"/>
              <a:cs typeface="Meiryo"/>
              <a:sym typeface="Meiryo"/>
            </a:endParaRPr>
          </a:p>
        </p:txBody>
      </p:sp>
      <p:sp>
        <p:nvSpPr>
          <p:cNvPr id="244" name="Google Shape;244;p22"/>
          <p:cNvSpPr/>
          <p:nvPr/>
        </p:nvSpPr>
        <p:spPr>
          <a:xfrm>
            <a:off x="5848350" y="2079625"/>
            <a:ext cx="1828800" cy="381000"/>
          </a:xfrm>
          <a:prstGeom prst="right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45" name="Google Shape;245;p22"/>
          <p:cNvSpPr txBox="1"/>
          <p:nvPr/>
        </p:nvSpPr>
        <p:spPr>
          <a:xfrm>
            <a:off x="8058150" y="2079625"/>
            <a:ext cx="2133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ローカルSEO</a:t>
            </a:r>
            <a:endParaRPr sz="1800">
              <a:solidFill>
                <a:schemeClr val="dk1"/>
              </a:solidFill>
              <a:latin typeface="Meiryo"/>
              <a:ea typeface="Meiryo"/>
              <a:cs typeface="Meiryo"/>
              <a:sym typeface="Meiryo"/>
            </a:endParaRPr>
          </a:p>
        </p:txBody>
      </p:sp>
      <p:sp>
        <p:nvSpPr>
          <p:cNvPr id="246" name="Google Shape;246;p22"/>
          <p:cNvSpPr/>
          <p:nvPr/>
        </p:nvSpPr>
        <p:spPr>
          <a:xfrm>
            <a:off x="6305550" y="3302000"/>
            <a:ext cx="1828800" cy="381000"/>
          </a:xfrm>
          <a:prstGeom prst="right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47" name="Google Shape;247;p22"/>
          <p:cNvSpPr txBox="1"/>
          <p:nvPr/>
        </p:nvSpPr>
        <p:spPr>
          <a:xfrm>
            <a:off x="8362950" y="3313668"/>
            <a:ext cx="2895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SEO　コンテンツSEO</a:t>
            </a:r>
            <a:endParaRPr sz="1800">
              <a:solidFill>
                <a:schemeClr val="dk1"/>
              </a:solidFill>
              <a:latin typeface="Meiryo"/>
              <a:ea typeface="Meiryo"/>
              <a:cs typeface="Meiryo"/>
              <a:sym typeface="Meiry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3"/>
          <p:cNvSpPr txBox="1"/>
          <p:nvPr/>
        </p:nvSpPr>
        <p:spPr>
          <a:xfrm>
            <a:off x="590550" y="403225"/>
            <a:ext cx="518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ローカルSEOとは？</a:t>
            </a:r>
            <a:endParaRPr sz="2400">
              <a:solidFill>
                <a:schemeClr val="dk1"/>
              </a:solidFill>
              <a:latin typeface="Meiryo"/>
              <a:ea typeface="Meiryo"/>
              <a:cs typeface="Meiryo"/>
              <a:sym typeface="Meiryo"/>
            </a:endParaRPr>
          </a:p>
        </p:txBody>
      </p:sp>
      <p:sp>
        <p:nvSpPr>
          <p:cNvPr id="253" name="Google Shape;253;p23"/>
          <p:cNvSpPr txBox="1"/>
          <p:nvPr/>
        </p:nvSpPr>
        <p:spPr>
          <a:xfrm>
            <a:off x="1085850" y="1698625"/>
            <a:ext cx="9525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374151"/>
                </a:solidFill>
                <a:latin typeface="Arial"/>
                <a:ea typeface="Arial"/>
                <a:cs typeface="Arial"/>
                <a:sym typeface="Arial"/>
              </a:rPr>
              <a:t>ローカルSEO（Search Engine Optimization）は、特定の地理的なエリアでビジネスやサービスのオンライン検索ランキングを向上させるための戦略です。具体的には、地元の検索結果で上位に表示されるようにウェブサイトを最適化することを指します。</a:t>
            </a:r>
            <a:endParaRPr sz="1800">
              <a:solidFill>
                <a:schemeClr val="dk1"/>
              </a:solidFill>
              <a:latin typeface="Calibri"/>
              <a:ea typeface="Calibri"/>
              <a:cs typeface="Calibri"/>
              <a:sym typeface="Calibri"/>
            </a:endParaRPr>
          </a:p>
        </p:txBody>
      </p:sp>
      <p:sp>
        <p:nvSpPr>
          <p:cNvPr id="254" name="Google Shape;254;p23"/>
          <p:cNvSpPr txBox="1"/>
          <p:nvPr/>
        </p:nvSpPr>
        <p:spPr>
          <a:xfrm>
            <a:off x="1428750" y="3477915"/>
            <a:ext cx="533400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〇〇区　内科</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〇〇駅　整形外科</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近くの内科</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近くの整形外科</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さぶり医院</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p:txBody>
      </p:sp>
      <p:sp>
        <p:nvSpPr>
          <p:cNvPr id="255" name="Google Shape;255;p23"/>
          <p:cNvSpPr/>
          <p:nvPr/>
        </p:nvSpPr>
        <p:spPr>
          <a:xfrm>
            <a:off x="1276350" y="3375025"/>
            <a:ext cx="4038600" cy="16002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4"/>
          <p:cNvSpPr txBox="1"/>
          <p:nvPr/>
        </p:nvSpPr>
        <p:spPr>
          <a:xfrm>
            <a:off x="590550" y="403225"/>
            <a:ext cx="518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2400">
                <a:solidFill>
                  <a:srgbClr val="1F1F1F"/>
                </a:solidFill>
                <a:latin typeface="Arial"/>
                <a:ea typeface="Arial"/>
                <a:cs typeface="Arial"/>
                <a:sym typeface="Arial"/>
              </a:rPr>
              <a:t>MEO対策</a:t>
            </a:r>
            <a:endParaRPr sz="2400">
              <a:solidFill>
                <a:schemeClr val="dk1"/>
              </a:solidFill>
              <a:latin typeface="Meiryo"/>
              <a:ea typeface="Meiryo"/>
              <a:cs typeface="Meiryo"/>
              <a:sym typeface="Meiryo"/>
            </a:endParaRPr>
          </a:p>
        </p:txBody>
      </p:sp>
      <p:sp>
        <p:nvSpPr>
          <p:cNvPr id="261" name="Google Shape;261;p24"/>
          <p:cNvSpPr txBox="1"/>
          <p:nvPr/>
        </p:nvSpPr>
        <p:spPr>
          <a:xfrm>
            <a:off x="584200" y="1546225"/>
            <a:ext cx="100901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1F1F1F"/>
                </a:solidFill>
                <a:latin typeface="Arial"/>
                <a:ea typeface="Arial"/>
                <a:cs typeface="Arial"/>
                <a:sym typeface="Arial"/>
              </a:rPr>
              <a:t>MEO対策とは、Map Engine Optimization の略称で、Google マップなどのローカル検索エンジンにおいて、自社の店舗情報やサービスを上位表示させるための対策を指します。</a:t>
            </a:r>
            <a:endParaRPr sz="1800">
              <a:solidFill>
                <a:schemeClr val="dk1"/>
              </a:solidFill>
              <a:latin typeface="Calibri"/>
              <a:ea typeface="Calibri"/>
              <a:cs typeface="Calibri"/>
              <a:sym typeface="Calibri"/>
            </a:endParaRPr>
          </a:p>
        </p:txBody>
      </p:sp>
      <p:sp>
        <p:nvSpPr>
          <p:cNvPr id="262" name="Google Shape;262;p24"/>
          <p:cNvSpPr txBox="1"/>
          <p:nvPr/>
        </p:nvSpPr>
        <p:spPr>
          <a:xfrm>
            <a:off x="615950" y="3375025"/>
            <a:ext cx="1016635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1F1F1F"/>
                </a:solidFill>
                <a:latin typeface="Arial"/>
                <a:ea typeface="Arial"/>
                <a:cs typeface="Arial"/>
                <a:sym typeface="Arial"/>
              </a:rPr>
              <a:t>近年、スマートフォンユーザーの増加により、</a:t>
            </a:r>
            <a:r>
              <a:rPr b="0" i="0" lang="ja-JP" sz="1800">
                <a:solidFill>
                  <a:srgbClr val="FF0000"/>
                </a:solidFill>
                <a:latin typeface="Arial"/>
                <a:ea typeface="Arial"/>
                <a:cs typeface="Arial"/>
                <a:sym typeface="Arial"/>
              </a:rPr>
              <a:t>「今いる場所の近くで使えるサービス」 </a:t>
            </a:r>
            <a:r>
              <a:rPr b="0" i="0" lang="ja-JP" sz="1800">
                <a:solidFill>
                  <a:srgbClr val="1F1F1F"/>
                </a:solidFill>
                <a:latin typeface="Arial"/>
                <a:ea typeface="Arial"/>
                <a:cs typeface="Arial"/>
                <a:sym typeface="Arial"/>
              </a:rPr>
              <a:t>を検索するユーザーが増えています。MEO対策は、こうしたユーザーに自社の店舗やサービスを認知してもらい、来店や購入に繋げるための有効な手段です。</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25"/>
          <p:cNvPicPr preferRelativeResize="0"/>
          <p:nvPr/>
        </p:nvPicPr>
        <p:blipFill rotWithShape="1">
          <a:blip r:embed="rId3">
            <a:alphaModFix/>
          </a:blip>
          <a:srcRect b="18816" l="1491" r="11501" t="10731"/>
          <a:stretch/>
        </p:blipFill>
        <p:spPr>
          <a:xfrm>
            <a:off x="971550" y="974724"/>
            <a:ext cx="8610601" cy="46482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26"/>
          <p:cNvPicPr preferRelativeResize="0"/>
          <p:nvPr/>
        </p:nvPicPr>
        <p:blipFill rotWithShape="1">
          <a:blip r:embed="rId3">
            <a:alphaModFix/>
          </a:blip>
          <a:srcRect b="10375" l="9431" r="36017" t="8220"/>
          <a:stretch/>
        </p:blipFill>
        <p:spPr>
          <a:xfrm>
            <a:off x="656289" y="714886"/>
            <a:ext cx="5435009" cy="5355859"/>
          </a:xfrm>
          <a:prstGeom prst="rect">
            <a:avLst/>
          </a:prstGeom>
          <a:noFill/>
          <a:ln>
            <a:noFill/>
          </a:ln>
        </p:spPr>
      </p:pic>
      <p:sp>
        <p:nvSpPr>
          <p:cNvPr id="273" name="Google Shape;273;p26"/>
          <p:cNvSpPr/>
          <p:nvPr/>
        </p:nvSpPr>
        <p:spPr>
          <a:xfrm>
            <a:off x="798101" y="2096726"/>
            <a:ext cx="5151385" cy="3786037"/>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7">
              <a:solidFill>
                <a:schemeClr val="dk1"/>
              </a:solidFill>
              <a:latin typeface="Calibri"/>
              <a:ea typeface="Calibri"/>
              <a:cs typeface="Calibri"/>
              <a:sym typeface="Calibri"/>
            </a:endParaRPr>
          </a:p>
        </p:txBody>
      </p:sp>
      <p:sp>
        <p:nvSpPr>
          <p:cNvPr id="274" name="Google Shape;274;p26"/>
          <p:cNvSpPr txBox="1"/>
          <p:nvPr/>
        </p:nvSpPr>
        <p:spPr>
          <a:xfrm>
            <a:off x="5143140" y="2291244"/>
            <a:ext cx="877253" cy="6200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454">
                <a:solidFill>
                  <a:srgbClr val="FF0000"/>
                </a:solidFill>
                <a:latin typeface="Calibri"/>
                <a:ea typeface="Calibri"/>
                <a:cs typeface="Calibri"/>
                <a:sym typeface="Calibri"/>
              </a:rPr>
              <a:t>①</a:t>
            </a:r>
            <a:endParaRPr/>
          </a:p>
        </p:txBody>
      </p:sp>
      <p:sp>
        <p:nvSpPr>
          <p:cNvPr id="275" name="Google Shape;275;p26"/>
          <p:cNvSpPr txBox="1"/>
          <p:nvPr/>
        </p:nvSpPr>
        <p:spPr>
          <a:xfrm>
            <a:off x="6697020" y="2291244"/>
            <a:ext cx="4617119" cy="11515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303">
                <a:solidFill>
                  <a:schemeClr val="dk1"/>
                </a:solidFill>
                <a:latin typeface="Calibri"/>
                <a:ea typeface="Calibri"/>
                <a:cs typeface="Calibri"/>
                <a:sym typeface="Calibri"/>
              </a:rPr>
              <a:t>①はリスティング（広告）枠</a:t>
            </a:r>
            <a:endParaRPr sz="2303">
              <a:solidFill>
                <a:schemeClr val="dk1"/>
              </a:solidFill>
              <a:latin typeface="Calibri"/>
              <a:ea typeface="Calibri"/>
              <a:cs typeface="Calibri"/>
              <a:sym typeface="Calibri"/>
            </a:endParaRPr>
          </a:p>
          <a:p>
            <a:pPr indent="0" lvl="0" marL="0" marR="0" rtl="0" algn="l">
              <a:spcBef>
                <a:spcPts val="0"/>
              </a:spcBef>
              <a:spcAft>
                <a:spcPts val="0"/>
              </a:spcAft>
              <a:buNone/>
            </a:pPr>
            <a:r>
              <a:t/>
            </a:r>
            <a:endParaRPr sz="2303">
              <a:solidFill>
                <a:schemeClr val="dk1"/>
              </a:solidFill>
              <a:latin typeface="Calibri"/>
              <a:ea typeface="Calibri"/>
              <a:cs typeface="Calibri"/>
              <a:sym typeface="Calibri"/>
            </a:endParaRPr>
          </a:p>
          <a:p>
            <a:pPr indent="0" lvl="0" marL="0" marR="0" rtl="0" algn="l">
              <a:spcBef>
                <a:spcPts val="0"/>
              </a:spcBef>
              <a:spcAft>
                <a:spcPts val="0"/>
              </a:spcAft>
              <a:buNone/>
            </a:pPr>
            <a:r>
              <a:rPr lang="ja-JP" sz="2303">
                <a:solidFill>
                  <a:schemeClr val="dk1"/>
                </a:solidFill>
                <a:latin typeface="Calibri"/>
                <a:ea typeface="Calibri"/>
                <a:cs typeface="Calibri"/>
                <a:sym typeface="Calibri"/>
              </a:rPr>
              <a:t>広告費を払えば掲載可能</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7"/>
          <p:cNvPicPr preferRelativeResize="0"/>
          <p:nvPr/>
        </p:nvPicPr>
        <p:blipFill rotWithShape="1">
          <a:blip r:embed="rId3">
            <a:alphaModFix/>
          </a:blip>
          <a:srcRect b="28421" l="11392" r="12550" t="16540"/>
          <a:stretch/>
        </p:blipFill>
        <p:spPr>
          <a:xfrm>
            <a:off x="554053" y="764358"/>
            <a:ext cx="7506115" cy="3621140"/>
          </a:xfrm>
          <a:prstGeom prst="rect">
            <a:avLst/>
          </a:prstGeom>
          <a:noFill/>
          <a:ln>
            <a:noFill/>
          </a:ln>
        </p:spPr>
      </p:pic>
      <p:sp>
        <p:nvSpPr>
          <p:cNvPr id="281" name="Google Shape;281;p27"/>
          <p:cNvSpPr/>
          <p:nvPr/>
        </p:nvSpPr>
        <p:spPr>
          <a:xfrm>
            <a:off x="554052" y="507118"/>
            <a:ext cx="8159109" cy="3927848"/>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7">
              <a:solidFill>
                <a:schemeClr val="dk1"/>
              </a:solidFill>
              <a:latin typeface="Calibri"/>
              <a:ea typeface="Calibri"/>
              <a:cs typeface="Calibri"/>
              <a:sym typeface="Calibri"/>
            </a:endParaRPr>
          </a:p>
        </p:txBody>
      </p:sp>
      <p:sp>
        <p:nvSpPr>
          <p:cNvPr id="282" name="Google Shape;282;p27"/>
          <p:cNvSpPr txBox="1"/>
          <p:nvPr/>
        </p:nvSpPr>
        <p:spPr>
          <a:xfrm>
            <a:off x="7835909" y="615889"/>
            <a:ext cx="877253" cy="6200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454">
                <a:solidFill>
                  <a:srgbClr val="FF0000"/>
                </a:solidFill>
                <a:latin typeface="Calibri"/>
                <a:ea typeface="Calibri"/>
                <a:cs typeface="Calibri"/>
                <a:sym typeface="Calibri"/>
              </a:rPr>
              <a:t>②</a:t>
            </a:r>
            <a:endParaRPr/>
          </a:p>
        </p:txBody>
      </p:sp>
      <p:sp>
        <p:nvSpPr>
          <p:cNvPr id="283" name="Google Shape;283;p27"/>
          <p:cNvSpPr txBox="1"/>
          <p:nvPr/>
        </p:nvSpPr>
        <p:spPr>
          <a:xfrm>
            <a:off x="397951" y="4583435"/>
            <a:ext cx="9852051" cy="4429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303">
                <a:solidFill>
                  <a:schemeClr val="dk1"/>
                </a:solidFill>
                <a:latin typeface="Calibri"/>
                <a:ea typeface="Calibri"/>
                <a:cs typeface="Calibri"/>
                <a:sym typeface="Calibri"/>
              </a:rPr>
              <a:t>②はMAP情報　ユーザーは２番目にMAP情報を認識する</a:t>
            </a:r>
            <a:endParaRPr sz="2303">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28"/>
          <p:cNvPicPr preferRelativeResize="0"/>
          <p:nvPr/>
        </p:nvPicPr>
        <p:blipFill rotWithShape="1">
          <a:blip r:embed="rId3">
            <a:alphaModFix/>
          </a:blip>
          <a:srcRect b="5261" l="6849" r="36281" t="13083"/>
          <a:stretch/>
        </p:blipFill>
        <p:spPr>
          <a:xfrm>
            <a:off x="712355" y="612652"/>
            <a:ext cx="5665863" cy="5372347"/>
          </a:xfrm>
          <a:prstGeom prst="rect">
            <a:avLst/>
          </a:prstGeom>
          <a:noFill/>
          <a:ln>
            <a:noFill/>
          </a:ln>
        </p:spPr>
      </p:pic>
      <p:sp>
        <p:nvSpPr>
          <p:cNvPr id="289" name="Google Shape;289;p28"/>
          <p:cNvSpPr/>
          <p:nvPr/>
        </p:nvSpPr>
        <p:spPr>
          <a:xfrm>
            <a:off x="1028957" y="507117"/>
            <a:ext cx="5177770" cy="5781293"/>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7">
              <a:solidFill>
                <a:schemeClr val="dk1"/>
              </a:solidFill>
              <a:latin typeface="Calibri"/>
              <a:ea typeface="Calibri"/>
              <a:cs typeface="Calibri"/>
              <a:sym typeface="Calibri"/>
            </a:endParaRPr>
          </a:p>
        </p:txBody>
      </p:sp>
      <p:sp>
        <p:nvSpPr>
          <p:cNvPr id="290" name="Google Shape;290;p28"/>
          <p:cNvSpPr txBox="1"/>
          <p:nvPr/>
        </p:nvSpPr>
        <p:spPr>
          <a:xfrm>
            <a:off x="5500966" y="612651"/>
            <a:ext cx="877253" cy="6200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454">
                <a:solidFill>
                  <a:srgbClr val="FF0000"/>
                </a:solidFill>
                <a:latin typeface="Calibri"/>
                <a:ea typeface="Calibri"/>
                <a:cs typeface="Calibri"/>
                <a:sym typeface="Calibri"/>
              </a:rPr>
              <a:t>③</a:t>
            </a:r>
            <a:endParaRPr/>
          </a:p>
        </p:txBody>
      </p:sp>
      <p:sp>
        <p:nvSpPr>
          <p:cNvPr id="291" name="Google Shape;291;p28"/>
          <p:cNvSpPr txBox="1"/>
          <p:nvPr/>
        </p:nvSpPr>
        <p:spPr>
          <a:xfrm>
            <a:off x="6694820" y="1288669"/>
            <a:ext cx="4617119" cy="15099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303">
                <a:solidFill>
                  <a:schemeClr val="dk1"/>
                </a:solidFill>
                <a:latin typeface="Calibri"/>
                <a:ea typeface="Calibri"/>
                <a:cs typeface="Calibri"/>
                <a:sym typeface="Calibri"/>
              </a:rPr>
              <a:t>③でようやくサイトの検索結果が登場</a:t>
            </a:r>
            <a:endParaRPr sz="2303">
              <a:solidFill>
                <a:schemeClr val="dk1"/>
              </a:solidFill>
              <a:latin typeface="Calibri"/>
              <a:ea typeface="Calibri"/>
              <a:cs typeface="Calibri"/>
              <a:sym typeface="Calibri"/>
            </a:endParaRPr>
          </a:p>
          <a:p>
            <a:pPr indent="0" lvl="0" marL="0" marR="0" rtl="0" algn="l">
              <a:spcBef>
                <a:spcPts val="0"/>
              </a:spcBef>
              <a:spcAft>
                <a:spcPts val="0"/>
              </a:spcAft>
              <a:buNone/>
            </a:pPr>
            <a:r>
              <a:t/>
            </a:r>
            <a:endParaRPr sz="2303">
              <a:solidFill>
                <a:schemeClr val="dk1"/>
              </a:solidFill>
              <a:latin typeface="Calibri"/>
              <a:ea typeface="Calibri"/>
              <a:cs typeface="Calibri"/>
              <a:sym typeface="Calibri"/>
            </a:endParaRPr>
          </a:p>
          <a:p>
            <a:pPr indent="0" lvl="0" marL="0" marR="0" rtl="0" algn="l">
              <a:spcBef>
                <a:spcPts val="0"/>
              </a:spcBef>
              <a:spcAft>
                <a:spcPts val="0"/>
              </a:spcAft>
              <a:buNone/>
            </a:pPr>
            <a:r>
              <a:rPr lang="ja-JP" sz="2303">
                <a:solidFill>
                  <a:schemeClr val="dk1"/>
                </a:solidFill>
                <a:latin typeface="Calibri"/>
                <a:ea typeface="Calibri"/>
                <a:cs typeface="Calibri"/>
                <a:sym typeface="Calibri"/>
              </a:rPr>
              <a:t>人気サイトが上位に表記される</a:t>
            </a:r>
            <a:endParaRPr sz="2303">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9"/>
          <p:cNvSpPr txBox="1"/>
          <p:nvPr/>
        </p:nvSpPr>
        <p:spPr>
          <a:xfrm>
            <a:off x="438150" y="327025"/>
            <a:ext cx="518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2400">
                <a:solidFill>
                  <a:srgbClr val="1F1F1F"/>
                </a:solidFill>
                <a:latin typeface="Arial"/>
                <a:ea typeface="Arial"/>
                <a:cs typeface="Arial"/>
                <a:sym typeface="Arial"/>
              </a:rPr>
              <a:t>MEO対策</a:t>
            </a:r>
            <a:endParaRPr sz="2400">
              <a:solidFill>
                <a:schemeClr val="dk1"/>
              </a:solidFill>
              <a:latin typeface="Meiryo"/>
              <a:ea typeface="Meiryo"/>
              <a:cs typeface="Meiryo"/>
              <a:sym typeface="Meiryo"/>
            </a:endParaRPr>
          </a:p>
        </p:txBody>
      </p:sp>
      <p:pic>
        <p:nvPicPr>
          <p:cNvPr id="297" name="Google Shape;297;p29"/>
          <p:cNvPicPr preferRelativeResize="0"/>
          <p:nvPr/>
        </p:nvPicPr>
        <p:blipFill rotWithShape="1">
          <a:blip r:embed="rId3">
            <a:alphaModFix/>
          </a:blip>
          <a:srcRect b="17660" l="7651" r="14580" t="16506"/>
          <a:stretch/>
        </p:blipFill>
        <p:spPr>
          <a:xfrm>
            <a:off x="1733550" y="1012825"/>
            <a:ext cx="8001000" cy="4457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3"/>
          <p:cNvSpPr txBox="1"/>
          <p:nvPr/>
        </p:nvSpPr>
        <p:spPr>
          <a:xfrm>
            <a:off x="0" y="631825"/>
            <a:ext cx="40957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100">
                <a:solidFill>
                  <a:srgbClr val="3F3F3F"/>
                </a:solidFill>
                <a:latin typeface="Arial"/>
                <a:ea typeface="Arial"/>
                <a:cs typeface="Arial"/>
                <a:sym typeface="Arial"/>
              </a:rPr>
              <a:t>｜　クライアント</a:t>
            </a:r>
            <a:endParaRPr b="1" sz="1100">
              <a:solidFill>
                <a:schemeClr val="dk1"/>
              </a:solidFill>
              <a:latin typeface="Calibri"/>
              <a:ea typeface="Calibri"/>
              <a:cs typeface="Calibri"/>
              <a:sym typeface="Calibri"/>
            </a:endParaRPr>
          </a:p>
        </p:txBody>
      </p:sp>
      <p:sp>
        <p:nvSpPr>
          <p:cNvPr id="60" name="Google Shape;60;p3"/>
          <p:cNvSpPr txBox="1"/>
          <p:nvPr/>
        </p:nvSpPr>
        <p:spPr>
          <a:xfrm>
            <a:off x="0" y="0"/>
            <a:ext cx="2751632" cy="276999"/>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200">
                <a:solidFill>
                  <a:schemeClr val="lt1"/>
                </a:solidFill>
                <a:latin typeface="Arial"/>
                <a:ea typeface="Arial"/>
                <a:cs typeface="Arial"/>
                <a:sym typeface="Arial"/>
              </a:rPr>
              <a:t>　会社紹介</a:t>
            </a:r>
            <a:endParaRPr b="1" sz="1200">
              <a:solidFill>
                <a:schemeClr val="lt1"/>
              </a:solidFill>
              <a:latin typeface="Arial"/>
              <a:ea typeface="Arial"/>
              <a:cs typeface="Arial"/>
              <a:sym typeface="Arial"/>
            </a:endParaRPr>
          </a:p>
        </p:txBody>
      </p:sp>
      <p:pic>
        <p:nvPicPr>
          <p:cNvPr id="61" name="Google Shape;61;p3"/>
          <p:cNvPicPr preferRelativeResize="0"/>
          <p:nvPr/>
        </p:nvPicPr>
        <p:blipFill rotWithShape="1">
          <a:blip r:embed="rId3">
            <a:alphaModFix/>
          </a:blip>
          <a:srcRect b="79926" l="-277" r="77607" t="9587"/>
          <a:stretch/>
        </p:blipFill>
        <p:spPr>
          <a:xfrm>
            <a:off x="361950" y="1089025"/>
            <a:ext cx="2524018" cy="914400"/>
          </a:xfrm>
          <a:prstGeom prst="rect">
            <a:avLst/>
          </a:prstGeom>
          <a:noFill/>
          <a:ln>
            <a:noFill/>
          </a:ln>
        </p:spPr>
      </p:pic>
      <p:pic>
        <p:nvPicPr>
          <p:cNvPr id="62" name="Google Shape;62;p3"/>
          <p:cNvPicPr preferRelativeResize="0"/>
          <p:nvPr/>
        </p:nvPicPr>
        <p:blipFill rotWithShape="1">
          <a:blip r:embed="rId4">
            <a:alphaModFix/>
          </a:blip>
          <a:srcRect b="81723" l="1467" r="80743" t="9887"/>
          <a:stretch/>
        </p:blipFill>
        <p:spPr>
          <a:xfrm>
            <a:off x="647914" y="2308225"/>
            <a:ext cx="1952090" cy="714053"/>
          </a:xfrm>
          <a:prstGeom prst="rect">
            <a:avLst/>
          </a:prstGeom>
          <a:noFill/>
          <a:ln>
            <a:noFill/>
          </a:ln>
        </p:spPr>
      </p:pic>
      <p:pic>
        <p:nvPicPr>
          <p:cNvPr id="63" name="Google Shape;63;p3"/>
          <p:cNvPicPr preferRelativeResize="0"/>
          <p:nvPr/>
        </p:nvPicPr>
        <p:blipFill rotWithShape="1">
          <a:blip r:embed="rId5">
            <a:alphaModFix/>
          </a:blip>
          <a:srcRect b="84420" l="9052" r="75218" t="8989"/>
          <a:stretch/>
        </p:blipFill>
        <p:spPr>
          <a:xfrm>
            <a:off x="742950" y="3161838"/>
            <a:ext cx="1664413" cy="827070"/>
          </a:xfrm>
          <a:prstGeom prst="rect">
            <a:avLst/>
          </a:prstGeom>
          <a:noFill/>
          <a:ln>
            <a:noFill/>
          </a:ln>
        </p:spPr>
      </p:pic>
      <p:pic>
        <p:nvPicPr>
          <p:cNvPr id="64" name="Google Shape;64;p3"/>
          <p:cNvPicPr preferRelativeResize="0"/>
          <p:nvPr/>
        </p:nvPicPr>
        <p:blipFill rotWithShape="1">
          <a:blip r:embed="rId6">
            <a:alphaModFix/>
          </a:blip>
          <a:srcRect b="83789" l="2412" r="89798" t="9912"/>
          <a:stretch/>
        </p:blipFill>
        <p:spPr>
          <a:xfrm>
            <a:off x="956849" y="4518025"/>
            <a:ext cx="1122776" cy="590671"/>
          </a:xfrm>
          <a:prstGeom prst="rect">
            <a:avLst/>
          </a:prstGeom>
          <a:noFill/>
          <a:ln>
            <a:noFill/>
          </a:ln>
        </p:spPr>
      </p:pic>
      <p:pic>
        <p:nvPicPr>
          <p:cNvPr id="65" name="Google Shape;65;p3"/>
          <p:cNvPicPr preferRelativeResize="0"/>
          <p:nvPr/>
        </p:nvPicPr>
        <p:blipFill rotWithShape="1">
          <a:blip r:embed="rId7">
            <a:alphaModFix/>
          </a:blip>
          <a:srcRect b="82054" l="2097" r="78806" t="9333"/>
          <a:stretch/>
        </p:blipFill>
        <p:spPr>
          <a:xfrm>
            <a:off x="647914" y="5508625"/>
            <a:ext cx="2095399" cy="590671"/>
          </a:xfrm>
          <a:prstGeom prst="rect">
            <a:avLst/>
          </a:prstGeom>
          <a:noFill/>
          <a:ln>
            <a:noFill/>
          </a:ln>
        </p:spPr>
      </p:pic>
      <p:pic>
        <p:nvPicPr>
          <p:cNvPr id="66" name="Google Shape;66;p3"/>
          <p:cNvPicPr preferRelativeResize="0"/>
          <p:nvPr/>
        </p:nvPicPr>
        <p:blipFill rotWithShape="1">
          <a:blip r:embed="rId8">
            <a:alphaModFix/>
          </a:blip>
          <a:srcRect b="17303" l="4933" r="78874" t="75806"/>
          <a:stretch/>
        </p:blipFill>
        <p:spPr>
          <a:xfrm>
            <a:off x="3916096" y="1393824"/>
            <a:ext cx="1809436" cy="472611"/>
          </a:xfrm>
          <a:prstGeom prst="rect">
            <a:avLst/>
          </a:prstGeom>
          <a:noFill/>
          <a:ln>
            <a:noFill/>
          </a:ln>
        </p:spPr>
      </p:pic>
      <p:pic>
        <p:nvPicPr>
          <p:cNvPr descr="i.pinimg.com/originals/c3/03/85/c3038557e1ee167..." id="67" name="Google Shape;67;p3"/>
          <p:cNvPicPr preferRelativeResize="0"/>
          <p:nvPr/>
        </p:nvPicPr>
        <p:blipFill rotWithShape="1">
          <a:blip r:embed="rId9">
            <a:alphaModFix/>
          </a:blip>
          <a:srcRect b="0" l="0" r="0" t="0"/>
          <a:stretch/>
        </p:blipFill>
        <p:spPr>
          <a:xfrm>
            <a:off x="3916096" y="2471755"/>
            <a:ext cx="2098580" cy="827070"/>
          </a:xfrm>
          <a:prstGeom prst="rect">
            <a:avLst/>
          </a:prstGeom>
          <a:noFill/>
          <a:ln>
            <a:noFill/>
          </a:ln>
        </p:spPr>
      </p:pic>
      <p:pic>
        <p:nvPicPr>
          <p:cNvPr id="68" name="Google Shape;68;p3"/>
          <p:cNvPicPr preferRelativeResize="0"/>
          <p:nvPr/>
        </p:nvPicPr>
        <p:blipFill rotWithShape="1">
          <a:blip r:embed="rId10">
            <a:alphaModFix/>
          </a:blip>
          <a:srcRect b="80224" l="6990" r="63515" t="9363"/>
          <a:stretch/>
        </p:blipFill>
        <p:spPr>
          <a:xfrm>
            <a:off x="3409950" y="3971490"/>
            <a:ext cx="3236359" cy="714053"/>
          </a:xfrm>
          <a:prstGeom prst="rect">
            <a:avLst/>
          </a:prstGeom>
          <a:noFill/>
          <a:ln>
            <a:noFill/>
          </a:ln>
        </p:spPr>
      </p:pic>
      <p:pic>
        <p:nvPicPr>
          <p:cNvPr id="69" name="Google Shape;69;p3"/>
          <p:cNvPicPr preferRelativeResize="0"/>
          <p:nvPr/>
        </p:nvPicPr>
        <p:blipFill rotWithShape="1">
          <a:blip r:embed="rId11">
            <a:alphaModFix/>
          </a:blip>
          <a:srcRect b="82022" l="2028" r="78683" t="9138"/>
          <a:stretch/>
        </p:blipFill>
        <p:spPr>
          <a:xfrm>
            <a:off x="4076700" y="5493121"/>
            <a:ext cx="2116477" cy="606175"/>
          </a:xfrm>
          <a:prstGeom prst="rect">
            <a:avLst/>
          </a:prstGeom>
          <a:noFill/>
          <a:ln>
            <a:noFill/>
          </a:ln>
        </p:spPr>
      </p:pic>
      <p:pic>
        <p:nvPicPr>
          <p:cNvPr descr="日本医師会 Japan Medical Association" id="70" name="Google Shape;70;p3"/>
          <p:cNvPicPr preferRelativeResize="0"/>
          <p:nvPr/>
        </p:nvPicPr>
        <p:blipFill rotWithShape="1">
          <a:blip r:embed="rId12">
            <a:alphaModFix/>
          </a:blip>
          <a:srcRect b="0" l="0" r="0" t="0"/>
          <a:stretch/>
        </p:blipFill>
        <p:spPr>
          <a:xfrm>
            <a:off x="8134350" y="1401530"/>
            <a:ext cx="2085975" cy="457200"/>
          </a:xfrm>
          <a:prstGeom prst="rect">
            <a:avLst/>
          </a:prstGeom>
          <a:noFill/>
          <a:ln>
            <a:noFill/>
          </a:ln>
        </p:spPr>
      </p:pic>
      <p:pic>
        <p:nvPicPr>
          <p:cNvPr id="71" name="Google Shape;71;p3"/>
          <p:cNvPicPr preferRelativeResize="0"/>
          <p:nvPr/>
        </p:nvPicPr>
        <p:blipFill rotWithShape="1">
          <a:blip r:embed="rId13">
            <a:alphaModFix/>
          </a:blip>
          <a:srcRect b="85020" l="20156" r="45077" t="9598"/>
          <a:stretch/>
        </p:blipFill>
        <p:spPr>
          <a:xfrm>
            <a:off x="7555473" y="2447906"/>
            <a:ext cx="3860098" cy="369174"/>
          </a:xfrm>
          <a:prstGeom prst="rect">
            <a:avLst/>
          </a:prstGeom>
          <a:noFill/>
          <a:ln>
            <a:noFill/>
          </a:ln>
        </p:spPr>
      </p:pic>
      <p:pic>
        <p:nvPicPr>
          <p:cNvPr id="72" name="Google Shape;72;p3"/>
          <p:cNvPicPr preferRelativeResize="0"/>
          <p:nvPr/>
        </p:nvPicPr>
        <p:blipFill rotWithShape="1">
          <a:blip r:embed="rId14">
            <a:alphaModFix/>
          </a:blip>
          <a:srcRect b="80727" l="10277" r="68207" t="9091"/>
          <a:stretch/>
        </p:blipFill>
        <p:spPr>
          <a:xfrm>
            <a:off x="8166100" y="3630248"/>
            <a:ext cx="2360816" cy="698269"/>
          </a:xfrm>
          <a:prstGeom prst="rect">
            <a:avLst/>
          </a:prstGeom>
          <a:noFill/>
          <a:ln>
            <a:noFill/>
          </a:ln>
        </p:spPr>
      </p:pic>
      <p:pic>
        <p:nvPicPr>
          <p:cNvPr id="73" name="Google Shape;73;p3"/>
          <p:cNvPicPr preferRelativeResize="0"/>
          <p:nvPr/>
        </p:nvPicPr>
        <p:blipFill rotWithShape="1">
          <a:blip r:embed="rId15">
            <a:alphaModFix/>
          </a:blip>
          <a:srcRect b="77889" l="10736" r="68851" t="9888"/>
          <a:stretch/>
        </p:blipFill>
        <p:spPr>
          <a:xfrm>
            <a:off x="8287149" y="4899025"/>
            <a:ext cx="2239767" cy="838265"/>
          </a:xfrm>
          <a:prstGeom prst="rect">
            <a:avLst/>
          </a:prstGeom>
          <a:noFill/>
          <a:ln>
            <a:noFill/>
          </a:ln>
        </p:spPr>
      </p:pic>
      <p:sp>
        <p:nvSpPr>
          <p:cNvPr id="74" name="Google Shape;74;p3"/>
          <p:cNvSpPr txBox="1"/>
          <p:nvPr/>
        </p:nvSpPr>
        <p:spPr>
          <a:xfrm>
            <a:off x="9972313" y="6026243"/>
            <a:ext cx="11092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Calibri"/>
                <a:ea typeface="Calibri"/>
                <a:cs typeface="Calibri"/>
                <a:sym typeface="Calibri"/>
              </a:rPr>
              <a:t>他多数</a:t>
            </a:r>
            <a:endParaRPr/>
          </a:p>
        </p:txBody>
      </p:sp>
      <p:cxnSp>
        <p:nvCxnSpPr>
          <p:cNvPr id="75" name="Google Shape;75;p3"/>
          <p:cNvCxnSpPr/>
          <p:nvPr/>
        </p:nvCxnSpPr>
        <p:spPr>
          <a:xfrm>
            <a:off x="7067550" y="22225"/>
            <a:ext cx="0" cy="6553200"/>
          </a:xfrm>
          <a:prstGeom prst="straightConnector1">
            <a:avLst/>
          </a:prstGeom>
          <a:noFill/>
          <a:ln cap="flat" cmpd="sng" w="38100">
            <a:solidFill>
              <a:schemeClr val="dk1"/>
            </a:solidFill>
            <a:prstDash val="solid"/>
            <a:round/>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0"/>
          <p:cNvSpPr txBox="1"/>
          <p:nvPr/>
        </p:nvSpPr>
        <p:spPr>
          <a:xfrm>
            <a:off x="476250" y="902216"/>
            <a:ext cx="5848350" cy="2585323"/>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基本情報</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ビジネス名</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カテゴリー</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住所</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電話番号</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ウェブサイト</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営業時間</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サービス提供地域</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属性（女性向け、車椅子の利用可など）</a:t>
            </a:r>
            <a:endParaRPr/>
          </a:p>
        </p:txBody>
      </p:sp>
      <p:sp>
        <p:nvSpPr>
          <p:cNvPr id="303" name="Google Shape;303;p30"/>
          <p:cNvSpPr txBox="1"/>
          <p:nvPr/>
        </p:nvSpPr>
        <p:spPr>
          <a:xfrm>
            <a:off x="514350" y="3743345"/>
            <a:ext cx="5848350" cy="2031325"/>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写真・動画</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ロゴ</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店舗外観</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店内写真</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商品写真</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サービス風景</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動画</a:t>
            </a:r>
            <a:endParaRPr/>
          </a:p>
        </p:txBody>
      </p:sp>
      <p:sp>
        <p:nvSpPr>
          <p:cNvPr id="304" name="Google Shape;304;p30"/>
          <p:cNvSpPr txBox="1"/>
          <p:nvPr/>
        </p:nvSpPr>
        <p:spPr>
          <a:xfrm>
            <a:off x="6286500" y="327025"/>
            <a:ext cx="5848350" cy="2862322"/>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投稿</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お知らせ</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イベント情報</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キャンペーン情報</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商品・サービス情報</a:t>
            </a:r>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Q&amp;A</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よくある質問</a:t>
            </a:r>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予約</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サービス予約</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商品購入</a:t>
            </a:r>
            <a:endParaRPr/>
          </a:p>
        </p:txBody>
      </p:sp>
      <p:sp>
        <p:nvSpPr>
          <p:cNvPr id="305" name="Google Shape;305;p30"/>
          <p:cNvSpPr txBox="1"/>
          <p:nvPr/>
        </p:nvSpPr>
        <p:spPr>
          <a:xfrm>
            <a:off x="6286500" y="3189347"/>
            <a:ext cx="5848350" cy="2862322"/>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メッセージ</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顧客との直接メッセージ</a:t>
            </a:r>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商品・サービス</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商品名</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価格</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説明</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写真</a:t>
            </a:r>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レビュー</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顧客からの口コミ</a:t>
            </a:r>
            <a:endParaRPr/>
          </a:p>
          <a:p>
            <a:pPr indent="-285750" lvl="1" marL="742950" marR="0" rtl="0" algn="l">
              <a:spcBef>
                <a:spcPts val="0"/>
              </a:spcBef>
              <a:spcAft>
                <a:spcPts val="0"/>
              </a:spcAft>
              <a:buClr>
                <a:srgbClr val="1F1F1F"/>
              </a:buClr>
              <a:buSzPts val="1800"/>
              <a:buFont typeface="Arial"/>
              <a:buChar char="•"/>
            </a:pPr>
            <a:r>
              <a:rPr b="0" i="0" lang="ja-JP" sz="1800" u="none" cap="none" strike="noStrike">
                <a:solidFill>
                  <a:srgbClr val="1F1F1F"/>
                </a:solidFill>
                <a:latin typeface="Arial"/>
                <a:ea typeface="Arial"/>
                <a:cs typeface="Arial"/>
                <a:sym typeface="Arial"/>
              </a:rPr>
              <a:t>返信</a:t>
            </a:r>
            <a:endParaRPr/>
          </a:p>
        </p:txBody>
      </p:sp>
      <p:sp>
        <p:nvSpPr>
          <p:cNvPr id="306" name="Google Shape;306;p30"/>
          <p:cNvSpPr txBox="1"/>
          <p:nvPr/>
        </p:nvSpPr>
        <p:spPr>
          <a:xfrm>
            <a:off x="336550" y="183832"/>
            <a:ext cx="518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rgbClr val="1F1F1F"/>
                </a:solidFill>
                <a:latin typeface="Arial"/>
                <a:ea typeface="Arial"/>
                <a:cs typeface="Arial"/>
                <a:sym typeface="Arial"/>
              </a:rPr>
              <a:t>Googleビジネスプロフィールに掲載できること</a:t>
            </a:r>
            <a:endParaRPr sz="1800">
              <a:solidFill>
                <a:schemeClr val="dk1"/>
              </a:solidFill>
              <a:latin typeface="Meiryo"/>
              <a:ea typeface="Meiryo"/>
              <a:cs typeface="Meiryo"/>
              <a:sym typeface="Meiry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31"/>
          <p:cNvPicPr preferRelativeResize="0"/>
          <p:nvPr/>
        </p:nvPicPr>
        <p:blipFill rotWithShape="1">
          <a:blip r:embed="rId3">
            <a:alphaModFix/>
          </a:blip>
          <a:srcRect b="8420" l="58469" r="6881" t="16507"/>
          <a:stretch/>
        </p:blipFill>
        <p:spPr>
          <a:xfrm>
            <a:off x="57150" y="936625"/>
            <a:ext cx="3733800" cy="5143500"/>
          </a:xfrm>
          <a:prstGeom prst="rect">
            <a:avLst/>
          </a:prstGeom>
          <a:noFill/>
          <a:ln>
            <a:noFill/>
          </a:ln>
        </p:spPr>
      </p:pic>
      <p:cxnSp>
        <p:nvCxnSpPr>
          <p:cNvPr id="312" name="Google Shape;312;p31"/>
          <p:cNvCxnSpPr/>
          <p:nvPr/>
        </p:nvCxnSpPr>
        <p:spPr>
          <a:xfrm>
            <a:off x="361950" y="3984625"/>
            <a:ext cx="2438400" cy="0"/>
          </a:xfrm>
          <a:prstGeom prst="straightConnector1">
            <a:avLst/>
          </a:prstGeom>
          <a:noFill/>
          <a:ln cap="flat" cmpd="sng" w="28575">
            <a:solidFill>
              <a:srgbClr val="FF0000"/>
            </a:solidFill>
            <a:prstDash val="solid"/>
            <a:round/>
            <a:headEnd len="sm" w="sm" type="none"/>
            <a:tailEnd len="sm" w="sm" type="none"/>
          </a:ln>
        </p:spPr>
      </p:cxnSp>
      <p:pic>
        <p:nvPicPr>
          <p:cNvPr id="313" name="Google Shape;313;p31"/>
          <p:cNvPicPr preferRelativeResize="0"/>
          <p:nvPr/>
        </p:nvPicPr>
        <p:blipFill rotWithShape="1">
          <a:blip r:embed="rId4">
            <a:alphaModFix/>
          </a:blip>
          <a:srcRect b="4956" l="59239" r="6111" t="15352"/>
          <a:stretch/>
        </p:blipFill>
        <p:spPr>
          <a:xfrm>
            <a:off x="4324349" y="793749"/>
            <a:ext cx="3429001" cy="5257801"/>
          </a:xfrm>
          <a:prstGeom prst="rect">
            <a:avLst/>
          </a:prstGeom>
          <a:noFill/>
          <a:ln>
            <a:noFill/>
          </a:ln>
        </p:spPr>
      </p:pic>
      <p:pic>
        <p:nvPicPr>
          <p:cNvPr id="314" name="Google Shape;314;p31"/>
          <p:cNvPicPr preferRelativeResize="0"/>
          <p:nvPr/>
        </p:nvPicPr>
        <p:blipFill rotWithShape="1">
          <a:blip r:embed="rId5">
            <a:alphaModFix/>
          </a:blip>
          <a:srcRect b="23773" l="59240" r="5342" t="13859"/>
          <a:stretch/>
        </p:blipFill>
        <p:spPr>
          <a:xfrm>
            <a:off x="7753350" y="1546225"/>
            <a:ext cx="3505200" cy="4114801"/>
          </a:xfrm>
          <a:prstGeom prst="rect">
            <a:avLst/>
          </a:prstGeom>
          <a:noFill/>
          <a:ln>
            <a:noFill/>
          </a:ln>
        </p:spPr>
      </p:pic>
      <p:sp>
        <p:nvSpPr>
          <p:cNvPr id="315" name="Google Shape;315;p31"/>
          <p:cNvSpPr txBox="1"/>
          <p:nvPr/>
        </p:nvSpPr>
        <p:spPr>
          <a:xfrm>
            <a:off x="361950" y="361434"/>
            <a:ext cx="518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rgbClr val="1F1F1F"/>
                </a:solidFill>
                <a:latin typeface="Arial"/>
                <a:ea typeface="Arial"/>
                <a:cs typeface="Arial"/>
                <a:sym typeface="Arial"/>
              </a:rPr>
              <a:t>掲載前</a:t>
            </a:r>
            <a:endParaRPr sz="1800">
              <a:solidFill>
                <a:schemeClr val="dk1"/>
              </a:solidFill>
              <a:latin typeface="Meiryo"/>
              <a:ea typeface="Meiryo"/>
              <a:cs typeface="Meiryo"/>
              <a:sym typeface="Meiryo"/>
            </a:endParaRPr>
          </a:p>
        </p:txBody>
      </p:sp>
      <p:sp>
        <p:nvSpPr>
          <p:cNvPr id="316" name="Google Shape;316;p31"/>
          <p:cNvSpPr txBox="1"/>
          <p:nvPr/>
        </p:nvSpPr>
        <p:spPr>
          <a:xfrm>
            <a:off x="4362450" y="358259"/>
            <a:ext cx="518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rgbClr val="1F1F1F"/>
                </a:solidFill>
                <a:latin typeface="Arial"/>
                <a:ea typeface="Arial"/>
                <a:cs typeface="Arial"/>
                <a:sym typeface="Arial"/>
              </a:rPr>
              <a:t>掲載後</a:t>
            </a:r>
            <a:endParaRPr sz="1800">
              <a:solidFill>
                <a:schemeClr val="dk1"/>
              </a:solidFill>
              <a:latin typeface="Meiryo"/>
              <a:ea typeface="Meiryo"/>
              <a:cs typeface="Meiryo"/>
              <a:sym typeface="Meiry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2"/>
          <p:cNvPicPr preferRelativeResize="0"/>
          <p:nvPr/>
        </p:nvPicPr>
        <p:blipFill rotWithShape="1">
          <a:blip r:embed="rId3">
            <a:alphaModFix/>
          </a:blip>
          <a:srcRect b="18816" l="1491" r="11501" t="10731"/>
          <a:stretch/>
        </p:blipFill>
        <p:spPr>
          <a:xfrm>
            <a:off x="971550" y="974724"/>
            <a:ext cx="8610601" cy="4648201"/>
          </a:xfrm>
          <a:prstGeom prst="rect">
            <a:avLst/>
          </a:prstGeom>
          <a:noFill/>
          <a:ln>
            <a:noFill/>
          </a:ln>
        </p:spPr>
      </p:pic>
      <p:sp>
        <p:nvSpPr>
          <p:cNvPr id="322" name="Google Shape;322;p32"/>
          <p:cNvSpPr txBox="1"/>
          <p:nvPr/>
        </p:nvSpPr>
        <p:spPr>
          <a:xfrm>
            <a:off x="704850" y="327025"/>
            <a:ext cx="518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rgbClr val="1F1F1F"/>
                </a:solidFill>
                <a:latin typeface="Arial"/>
                <a:ea typeface="Arial"/>
                <a:cs typeface="Arial"/>
                <a:sym typeface="Arial"/>
              </a:rPr>
              <a:t>検索順位がある</a:t>
            </a:r>
            <a:endParaRPr sz="1800">
              <a:solidFill>
                <a:schemeClr val="dk1"/>
              </a:solidFill>
              <a:latin typeface="Meiryo"/>
              <a:ea typeface="Meiryo"/>
              <a:cs typeface="Meiryo"/>
              <a:sym typeface="Meiryo"/>
            </a:endParaRPr>
          </a:p>
        </p:txBody>
      </p:sp>
      <p:sp>
        <p:nvSpPr>
          <p:cNvPr id="323" name="Google Shape;323;p32"/>
          <p:cNvSpPr/>
          <p:nvPr/>
        </p:nvSpPr>
        <p:spPr>
          <a:xfrm>
            <a:off x="2647950" y="5280025"/>
            <a:ext cx="2362200" cy="342900"/>
          </a:xfrm>
          <a:prstGeom prst="rect">
            <a:avLst/>
          </a:prstGeom>
          <a:noFill/>
          <a:ln cap="flat" cmpd="sng" w="285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33"/>
          <p:cNvPicPr preferRelativeResize="0"/>
          <p:nvPr/>
        </p:nvPicPr>
        <p:blipFill rotWithShape="1">
          <a:blip r:embed="rId3">
            <a:alphaModFix/>
          </a:blip>
          <a:srcRect b="18815" l="46919" r="11501" t="34324"/>
          <a:stretch/>
        </p:blipFill>
        <p:spPr>
          <a:xfrm>
            <a:off x="590550" y="1089025"/>
            <a:ext cx="4114801" cy="2971800"/>
          </a:xfrm>
          <a:prstGeom prst="rect">
            <a:avLst/>
          </a:prstGeom>
          <a:noFill/>
          <a:ln>
            <a:noFill/>
          </a:ln>
        </p:spPr>
      </p:pic>
      <p:sp>
        <p:nvSpPr>
          <p:cNvPr id="329" name="Google Shape;329;p33"/>
          <p:cNvSpPr txBox="1"/>
          <p:nvPr/>
        </p:nvSpPr>
        <p:spPr>
          <a:xfrm>
            <a:off x="704850" y="327025"/>
            <a:ext cx="518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rgbClr val="1F1F1F"/>
                </a:solidFill>
                <a:latin typeface="Arial"/>
                <a:ea typeface="Arial"/>
                <a:cs typeface="Arial"/>
                <a:sym typeface="Arial"/>
              </a:rPr>
              <a:t>MAP情報は誰が掲載してるの</a:t>
            </a:r>
            <a:endParaRPr sz="1800">
              <a:solidFill>
                <a:schemeClr val="dk1"/>
              </a:solidFill>
              <a:latin typeface="Meiryo"/>
              <a:ea typeface="Meiryo"/>
              <a:cs typeface="Meiryo"/>
              <a:sym typeface="Meiryo"/>
            </a:endParaRPr>
          </a:p>
        </p:txBody>
      </p:sp>
      <p:sp>
        <p:nvSpPr>
          <p:cNvPr id="330" name="Google Shape;330;p33"/>
          <p:cNvSpPr txBox="1"/>
          <p:nvPr/>
        </p:nvSpPr>
        <p:spPr>
          <a:xfrm>
            <a:off x="5391150" y="1377692"/>
            <a:ext cx="5410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・Googleが新しい（店舗）情報を入手すると勝手に掲載（店舗名・外観写真）する</a:t>
            </a:r>
            <a:endParaRPr sz="1800">
              <a:solidFill>
                <a:schemeClr val="dk1"/>
              </a:solidFill>
              <a:latin typeface="Meiryo"/>
              <a:ea typeface="Meiryo"/>
              <a:cs typeface="Meiryo"/>
              <a:sym typeface="Meiryo"/>
            </a:endParaRPr>
          </a:p>
        </p:txBody>
      </p:sp>
      <p:sp>
        <p:nvSpPr>
          <p:cNvPr id="331" name="Google Shape;331;p33"/>
          <p:cNvSpPr/>
          <p:nvPr/>
        </p:nvSpPr>
        <p:spPr>
          <a:xfrm>
            <a:off x="7524750" y="2242324"/>
            <a:ext cx="685800" cy="990600"/>
          </a:xfrm>
          <a:prstGeom prst="down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32" name="Google Shape;332;p33"/>
          <p:cNvSpPr txBox="1"/>
          <p:nvPr/>
        </p:nvSpPr>
        <p:spPr>
          <a:xfrm>
            <a:off x="5391150" y="3454400"/>
            <a:ext cx="60198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・情報を見つけたユーザーが、勝手にレビュー（口コミ）投稿することがある</a:t>
            </a:r>
            <a:endParaRPr/>
          </a:p>
        </p:txBody>
      </p:sp>
      <p:sp>
        <p:nvSpPr>
          <p:cNvPr id="333" name="Google Shape;333;p33"/>
          <p:cNvSpPr txBox="1"/>
          <p:nvPr/>
        </p:nvSpPr>
        <p:spPr>
          <a:xfrm>
            <a:off x="2800350" y="5388491"/>
            <a:ext cx="8458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rgbClr val="FF0000"/>
                </a:solidFill>
                <a:latin typeface="Meiryo"/>
                <a:ea typeface="Meiryo"/>
                <a:cs typeface="Meiryo"/>
                <a:sym typeface="Meiryo"/>
              </a:rPr>
              <a:t>自分の意思でビジネスプロフィールを管理することが重要</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4"/>
          <p:cNvSpPr txBox="1"/>
          <p:nvPr/>
        </p:nvSpPr>
        <p:spPr>
          <a:xfrm>
            <a:off x="609600" y="260318"/>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0F0F0F"/>
                </a:solidFill>
                <a:latin typeface="Arial"/>
                <a:ea typeface="Arial"/>
                <a:cs typeface="Arial"/>
                <a:sym typeface="Arial"/>
              </a:rPr>
              <a:t>Googleマップを上位に表示させるには</a:t>
            </a:r>
            <a:endParaRPr sz="1800">
              <a:solidFill>
                <a:schemeClr val="dk1"/>
              </a:solidFill>
              <a:latin typeface="Calibri"/>
              <a:ea typeface="Calibri"/>
              <a:cs typeface="Calibri"/>
              <a:sym typeface="Calibri"/>
            </a:endParaRPr>
          </a:p>
        </p:txBody>
      </p:sp>
      <p:sp>
        <p:nvSpPr>
          <p:cNvPr id="339" name="Google Shape;339;p34"/>
          <p:cNvSpPr txBox="1"/>
          <p:nvPr/>
        </p:nvSpPr>
        <p:spPr>
          <a:xfrm>
            <a:off x="590550" y="904866"/>
            <a:ext cx="10134600" cy="1754326"/>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374151"/>
              </a:buClr>
              <a:buSzPts val="1800"/>
              <a:buFont typeface="Calibri"/>
              <a:buAutoNum type="arabicPeriod"/>
            </a:pPr>
            <a:r>
              <a:rPr b="1" i="0" lang="ja-JP" sz="1800">
                <a:solidFill>
                  <a:srgbClr val="374151"/>
                </a:solidFill>
                <a:latin typeface="Arial"/>
                <a:ea typeface="Arial"/>
                <a:cs typeface="Arial"/>
                <a:sym typeface="Arial"/>
              </a:rPr>
              <a:t>事業情報を正確に登録する</a:t>
            </a:r>
            <a:endParaRPr b="1" sz="1800">
              <a:solidFill>
                <a:srgbClr val="37415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b="1" i="0" sz="1800">
              <a:solidFill>
                <a:srgbClr val="374151"/>
              </a:solidFill>
              <a:latin typeface="Arial"/>
              <a:ea typeface="Arial"/>
              <a:cs typeface="Arial"/>
              <a:sym typeface="Arial"/>
            </a:endParaRPr>
          </a:p>
          <a:p>
            <a:pPr indent="0" lvl="0" marL="0" marR="0" rtl="0" algn="l">
              <a:spcBef>
                <a:spcPts val="0"/>
              </a:spcBef>
              <a:spcAft>
                <a:spcPts val="0"/>
              </a:spcAft>
              <a:buNone/>
            </a:pPr>
            <a:r>
              <a:rPr b="0" i="0" lang="ja-JP" sz="1800">
                <a:solidFill>
                  <a:srgbClr val="374151"/>
                </a:solidFill>
                <a:latin typeface="Arial"/>
                <a:ea typeface="Arial"/>
                <a:cs typeface="Arial"/>
                <a:sym typeface="Arial"/>
              </a:rPr>
              <a:t>Google</a:t>
            </a:r>
            <a:r>
              <a:rPr lang="ja-JP" sz="1800">
                <a:solidFill>
                  <a:srgbClr val="374151"/>
                </a:solidFill>
                <a:latin typeface="Arial"/>
                <a:ea typeface="Arial"/>
                <a:cs typeface="Arial"/>
                <a:sym typeface="Arial"/>
              </a:rPr>
              <a:t>ビジネスプロフィール</a:t>
            </a:r>
            <a:r>
              <a:rPr b="0" i="0" lang="ja-JP" sz="1800">
                <a:solidFill>
                  <a:srgbClr val="374151"/>
                </a:solidFill>
                <a:latin typeface="Arial"/>
                <a:ea typeface="Arial"/>
                <a:cs typeface="Arial"/>
                <a:sym typeface="Arial"/>
              </a:rPr>
              <a:t>に事業情報を正確かつ詳細に登録しましょう。営業時間、</a:t>
            </a:r>
            <a:r>
              <a:rPr b="0" i="0" lang="ja-JP" sz="1800">
                <a:solidFill>
                  <a:srgbClr val="FF0000"/>
                </a:solidFill>
                <a:latin typeface="Arial"/>
                <a:ea typeface="Arial"/>
                <a:cs typeface="Arial"/>
                <a:sym typeface="Arial"/>
              </a:rPr>
              <a:t>連絡先情報、住所などが正確であることが重要です。</a:t>
            </a:r>
            <a:endParaRPr b="0" i="0" sz="1800">
              <a:solidFill>
                <a:srgbClr val="FF0000"/>
              </a:solidFill>
              <a:latin typeface="Arial"/>
              <a:ea typeface="Arial"/>
              <a:cs typeface="Arial"/>
              <a:sym typeface="Arial"/>
            </a:endParaRPr>
          </a:p>
          <a:p>
            <a:pPr indent="0" lvl="0" marL="0" marR="0" rtl="0" algn="l">
              <a:spcBef>
                <a:spcPts val="0"/>
              </a:spcBef>
              <a:spcAft>
                <a:spcPts val="0"/>
              </a:spcAft>
              <a:buNone/>
            </a:pPr>
            <a:r>
              <a:t/>
            </a:r>
            <a:endParaRPr sz="1800">
              <a:solidFill>
                <a:srgbClr val="FF0000"/>
              </a:solidFill>
              <a:latin typeface="Arial"/>
              <a:ea typeface="Arial"/>
              <a:cs typeface="Arial"/>
              <a:sym typeface="Arial"/>
            </a:endParaRPr>
          </a:p>
          <a:p>
            <a:pPr indent="0" lvl="0" marL="0" marR="0" rtl="0" algn="l">
              <a:spcBef>
                <a:spcPts val="0"/>
              </a:spcBef>
              <a:spcAft>
                <a:spcPts val="0"/>
              </a:spcAft>
              <a:buNone/>
            </a:pPr>
            <a:r>
              <a:t/>
            </a:r>
            <a:endParaRPr b="0" i="0" sz="1800">
              <a:solidFill>
                <a:srgbClr val="FF0000"/>
              </a:solidFill>
              <a:latin typeface="Arial"/>
              <a:ea typeface="Arial"/>
              <a:cs typeface="Arial"/>
              <a:sym typeface="Arial"/>
            </a:endParaRPr>
          </a:p>
        </p:txBody>
      </p:sp>
      <p:sp>
        <p:nvSpPr>
          <p:cNvPr id="340" name="Google Shape;340;p34"/>
          <p:cNvSpPr txBox="1"/>
          <p:nvPr/>
        </p:nvSpPr>
        <p:spPr>
          <a:xfrm>
            <a:off x="590550" y="2144151"/>
            <a:ext cx="99822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800">
                <a:solidFill>
                  <a:schemeClr val="dk1"/>
                </a:solidFill>
                <a:latin typeface="Arial"/>
                <a:ea typeface="Arial"/>
                <a:cs typeface="Arial"/>
                <a:sym typeface="Arial"/>
              </a:rPr>
              <a:t>2.</a:t>
            </a:r>
            <a:r>
              <a:rPr b="1" i="0" lang="ja-JP" sz="1800">
                <a:solidFill>
                  <a:schemeClr val="dk1"/>
                </a:solidFill>
                <a:latin typeface="Arial"/>
                <a:ea typeface="Arial"/>
                <a:cs typeface="Arial"/>
                <a:sym typeface="Arial"/>
              </a:rPr>
              <a:t>キーワードの適切な使用</a:t>
            </a:r>
            <a:endParaRPr b="1" i="0"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0" i="0" lang="ja-JP" sz="1800">
                <a:solidFill>
                  <a:srgbClr val="374151"/>
                </a:solidFill>
                <a:latin typeface="Arial"/>
                <a:ea typeface="Arial"/>
                <a:cs typeface="Arial"/>
                <a:sym typeface="Arial"/>
              </a:rPr>
              <a:t>事業の説明やカテゴリに</a:t>
            </a:r>
            <a:r>
              <a:rPr b="0" i="0" lang="ja-JP" sz="1800">
                <a:solidFill>
                  <a:srgbClr val="FF0000"/>
                </a:solidFill>
                <a:latin typeface="Arial"/>
                <a:ea typeface="Arial"/>
                <a:cs typeface="Arial"/>
                <a:sym typeface="Arial"/>
              </a:rPr>
              <a:t>適切なキーワード</a:t>
            </a:r>
            <a:r>
              <a:rPr b="0" i="0" lang="ja-JP" sz="1800">
                <a:solidFill>
                  <a:srgbClr val="374151"/>
                </a:solidFill>
                <a:latin typeface="Arial"/>
                <a:ea typeface="Arial"/>
                <a:cs typeface="Arial"/>
                <a:sym typeface="Arial"/>
              </a:rPr>
              <a:t>を使用して、検索エンジンが正確に理解できるようにします。</a:t>
            </a:r>
            <a:endParaRPr sz="1800">
              <a:solidFill>
                <a:schemeClr val="dk1"/>
              </a:solidFill>
              <a:latin typeface="Calibri"/>
              <a:ea typeface="Calibri"/>
              <a:cs typeface="Calibri"/>
              <a:sym typeface="Calibri"/>
            </a:endParaRPr>
          </a:p>
        </p:txBody>
      </p:sp>
      <p:sp>
        <p:nvSpPr>
          <p:cNvPr id="341" name="Google Shape;341;p34"/>
          <p:cNvSpPr txBox="1"/>
          <p:nvPr/>
        </p:nvSpPr>
        <p:spPr>
          <a:xfrm>
            <a:off x="514350" y="3124461"/>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chemeClr val="dk1"/>
                </a:solidFill>
                <a:latin typeface="Arial"/>
                <a:ea typeface="Arial"/>
                <a:cs typeface="Arial"/>
                <a:sym typeface="Arial"/>
              </a:rPr>
              <a:t>3.Google マップの詳細情報を活用</a:t>
            </a:r>
            <a:endParaRPr sz="1800">
              <a:solidFill>
                <a:schemeClr val="dk1"/>
              </a:solidFill>
              <a:latin typeface="Calibri"/>
              <a:ea typeface="Calibri"/>
              <a:cs typeface="Calibri"/>
              <a:sym typeface="Calibri"/>
            </a:endParaRPr>
          </a:p>
        </p:txBody>
      </p:sp>
      <p:sp>
        <p:nvSpPr>
          <p:cNvPr id="342" name="Google Shape;342;p34"/>
          <p:cNvSpPr txBox="1"/>
          <p:nvPr/>
        </p:nvSpPr>
        <p:spPr>
          <a:xfrm>
            <a:off x="571500" y="3573163"/>
            <a:ext cx="9982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374151"/>
                </a:solidFill>
                <a:latin typeface="Arial"/>
                <a:ea typeface="Arial"/>
                <a:cs typeface="Arial"/>
                <a:sym typeface="Arial"/>
              </a:rPr>
              <a:t>施設の内部写真や特徴などを追加し、Google マップ上での情報提供を充実させることで、ユーザーが詳細な情報を得られるようになります。</a:t>
            </a:r>
            <a:endParaRPr sz="1800">
              <a:solidFill>
                <a:schemeClr val="dk1"/>
              </a:solidFill>
              <a:latin typeface="Calibri"/>
              <a:ea typeface="Calibri"/>
              <a:cs typeface="Calibri"/>
              <a:sym typeface="Calibri"/>
            </a:endParaRPr>
          </a:p>
        </p:txBody>
      </p:sp>
      <p:sp>
        <p:nvSpPr>
          <p:cNvPr id="343" name="Google Shape;343;p34"/>
          <p:cNvSpPr txBox="1"/>
          <p:nvPr/>
        </p:nvSpPr>
        <p:spPr>
          <a:xfrm>
            <a:off x="527050" y="4229019"/>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chemeClr val="dk1"/>
                </a:solidFill>
                <a:latin typeface="Arial"/>
                <a:ea typeface="Arial"/>
                <a:cs typeface="Arial"/>
                <a:sym typeface="Arial"/>
              </a:rPr>
              <a:t>4.レビューを積極的に集める</a:t>
            </a:r>
            <a:endParaRPr sz="1800">
              <a:solidFill>
                <a:schemeClr val="dk1"/>
              </a:solidFill>
              <a:latin typeface="Calibri"/>
              <a:ea typeface="Calibri"/>
              <a:cs typeface="Calibri"/>
              <a:sym typeface="Calibri"/>
            </a:endParaRPr>
          </a:p>
        </p:txBody>
      </p:sp>
      <p:sp>
        <p:nvSpPr>
          <p:cNvPr id="344" name="Google Shape;344;p34"/>
          <p:cNvSpPr txBox="1"/>
          <p:nvPr/>
        </p:nvSpPr>
        <p:spPr>
          <a:xfrm>
            <a:off x="609600" y="4640048"/>
            <a:ext cx="9906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374151"/>
                </a:solidFill>
                <a:latin typeface="Arial"/>
                <a:ea typeface="Arial"/>
                <a:cs typeface="Arial"/>
                <a:sym typeface="Arial"/>
              </a:rPr>
              <a:t>ユーザーレビューは重要な要素です。積極的に顧客からレビューを集め、</a:t>
            </a:r>
            <a:r>
              <a:rPr b="0" i="0" lang="ja-JP" sz="1800">
                <a:solidFill>
                  <a:srgbClr val="FF0000"/>
                </a:solidFill>
                <a:latin typeface="Arial"/>
                <a:ea typeface="Arial"/>
                <a:cs typeface="Arial"/>
                <a:sym typeface="Arial"/>
              </a:rPr>
              <a:t>良い評価を得ることでランキングが向上します。</a:t>
            </a:r>
            <a:endParaRPr sz="1800">
              <a:solidFill>
                <a:srgbClr val="FF0000"/>
              </a:solidFill>
              <a:latin typeface="Calibri"/>
              <a:ea typeface="Calibri"/>
              <a:cs typeface="Calibri"/>
              <a:sym typeface="Calibri"/>
            </a:endParaRPr>
          </a:p>
        </p:txBody>
      </p:sp>
      <p:sp>
        <p:nvSpPr>
          <p:cNvPr id="345" name="Google Shape;345;p34"/>
          <p:cNvSpPr txBox="1"/>
          <p:nvPr/>
        </p:nvSpPr>
        <p:spPr>
          <a:xfrm>
            <a:off x="571500" y="5240213"/>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chemeClr val="dk1"/>
                </a:solidFill>
                <a:latin typeface="Arial"/>
                <a:ea typeface="Arial"/>
                <a:cs typeface="Arial"/>
                <a:sym typeface="Arial"/>
              </a:rPr>
              <a:t>5.重要な情報を提供</a:t>
            </a:r>
            <a:endParaRPr sz="1800">
              <a:solidFill>
                <a:schemeClr val="dk1"/>
              </a:solidFill>
              <a:latin typeface="Calibri"/>
              <a:ea typeface="Calibri"/>
              <a:cs typeface="Calibri"/>
              <a:sym typeface="Calibri"/>
            </a:endParaRPr>
          </a:p>
        </p:txBody>
      </p:sp>
      <p:sp>
        <p:nvSpPr>
          <p:cNvPr id="346" name="Google Shape;346;p34"/>
          <p:cNvSpPr txBox="1"/>
          <p:nvPr/>
        </p:nvSpPr>
        <p:spPr>
          <a:xfrm>
            <a:off x="571500" y="5706933"/>
            <a:ext cx="9982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374151"/>
                </a:solidFill>
                <a:latin typeface="Arial"/>
                <a:ea typeface="Arial"/>
                <a:cs typeface="Arial"/>
                <a:sym typeface="Arial"/>
              </a:rPr>
              <a:t>イベント案内や地元の関連ニュースなどを提供することで、地元の検索結果で上位に表示される可能性が高まります。</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5"/>
          <p:cNvSpPr txBox="1"/>
          <p:nvPr/>
        </p:nvSpPr>
        <p:spPr>
          <a:xfrm>
            <a:off x="590550" y="403225"/>
            <a:ext cx="9982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chemeClr val="dk1"/>
                </a:solidFill>
                <a:latin typeface="Arial"/>
                <a:ea typeface="Arial"/>
                <a:cs typeface="Arial"/>
                <a:sym typeface="Arial"/>
              </a:rPr>
              <a:t>キーワードの適切な使用</a:t>
            </a:r>
            <a:endParaRPr b="1" i="0" sz="1800">
              <a:solidFill>
                <a:schemeClr val="dk1"/>
              </a:solidFill>
              <a:latin typeface="Arial"/>
              <a:ea typeface="Arial"/>
              <a:cs typeface="Arial"/>
              <a:sym typeface="Arial"/>
            </a:endParaRPr>
          </a:p>
        </p:txBody>
      </p:sp>
      <p:sp>
        <p:nvSpPr>
          <p:cNvPr id="352" name="Google Shape;352;p35"/>
          <p:cNvSpPr txBox="1"/>
          <p:nvPr/>
        </p:nvSpPr>
        <p:spPr>
          <a:xfrm>
            <a:off x="552450" y="1108670"/>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rgbClr val="333333"/>
                </a:solidFill>
                <a:latin typeface="Arial"/>
                <a:ea typeface="Arial"/>
                <a:cs typeface="Arial"/>
                <a:sym typeface="Arial"/>
              </a:rPr>
              <a:t>キーワード（Keyword）</a:t>
            </a:r>
            <a:endParaRPr sz="1800">
              <a:solidFill>
                <a:schemeClr val="dk1"/>
              </a:solidFill>
              <a:latin typeface="Calibri"/>
              <a:ea typeface="Calibri"/>
              <a:cs typeface="Calibri"/>
              <a:sym typeface="Calibri"/>
            </a:endParaRPr>
          </a:p>
        </p:txBody>
      </p:sp>
      <p:sp>
        <p:nvSpPr>
          <p:cNvPr id="353" name="Google Shape;353;p35"/>
          <p:cNvSpPr txBox="1"/>
          <p:nvPr/>
        </p:nvSpPr>
        <p:spPr>
          <a:xfrm>
            <a:off x="666750" y="3606200"/>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rgbClr val="333333"/>
                </a:solidFill>
                <a:latin typeface="Arial"/>
                <a:ea typeface="Arial"/>
                <a:cs typeface="Arial"/>
                <a:sym typeface="Arial"/>
              </a:rPr>
              <a:t>検索クエリ（Search Query）</a:t>
            </a:r>
            <a:endParaRPr sz="1800">
              <a:solidFill>
                <a:schemeClr val="dk1"/>
              </a:solidFill>
              <a:latin typeface="Calibri"/>
              <a:ea typeface="Calibri"/>
              <a:cs typeface="Calibri"/>
              <a:sym typeface="Calibri"/>
            </a:endParaRPr>
          </a:p>
        </p:txBody>
      </p:sp>
      <p:sp>
        <p:nvSpPr>
          <p:cNvPr id="354" name="Google Shape;354;p35"/>
          <p:cNvSpPr txBox="1"/>
          <p:nvPr/>
        </p:nvSpPr>
        <p:spPr>
          <a:xfrm>
            <a:off x="615950" y="4198724"/>
            <a:ext cx="10439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333333"/>
                </a:solidFill>
                <a:latin typeface="Arial"/>
                <a:ea typeface="Arial"/>
                <a:cs typeface="Arial"/>
                <a:sym typeface="Arial"/>
              </a:rPr>
              <a:t>検索クエリは、具体的な検索の要求を表します。旅行の例で言えば、検索クエリは「ヨーロッパ旅行の予算内での計画」や「格安航空券 2024年夏」のようなものです。この場合、複数のキーワードと具体的な条件が含まれています。</a:t>
            </a:r>
            <a:endParaRPr sz="1800">
              <a:solidFill>
                <a:schemeClr val="dk1"/>
              </a:solidFill>
              <a:latin typeface="Calibri"/>
              <a:ea typeface="Calibri"/>
              <a:cs typeface="Calibri"/>
              <a:sym typeface="Calibri"/>
            </a:endParaRPr>
          </a:p>
        </p:txBody>
      </p:sp>
      <p:sp>
        <p:nvSpPr>
          <p:cNvPr id="355" name="Google Shape;355;p35"/>
          <p:cNvSpPr txBox="1"/>
          <p:nvPr/>
        </p:nvSpPr>
        <p:spPr>
          <a:xfrm>
            <a:off x="590550" y="1612126"/>
            <a:ext cx="10439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333333"/>
                </a:solidFill>
                <a:latin typeface="Arial"/>
                <a:ea typeface="Arial"/>
                <a:cs typeface="Arial"/>
                <a:sym typeface="Arial"/>
              </a:rPr>
              <a:t>キーワードは一般的に簡潔な単語やフレーズです。例えば、ある人が旅行計画を立てていると仮定しましょう。その際のキーワードは「ヨーロッパ旅行」や「格安航空券」のようなものです。これらは検索の基本的な要素です。</a:t>
            </a:r>
            <a:endParaRPr sz="1800">
              <a:solidFill>
                <a:schemeClr val="dk1"/>
              </a:solidFill>
              <a:latin typeface="Calibri"/>
              <a:ea typeface="Calibri"/>
              <a:cs typeface="Calibri"/>
              <a:sym typeface="Calibri"/>
            </a:endParaRPr>
          </a:p>
        </p:txBody>
      </p:sp>
      <p:sp>
        <p:nvSpPr>
          <p:cNvPr id="356" name="Google Shape;356;p35"/>
          <p:cNvSpPr txBox="1"/>
          <p:nvPr/>
        </p:nvSpPr>
        <p:spPr>
          <a:xfrm>
            <a:off x="1504950" y="2770575"/>
            <a:ext cx="7086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〇〇駅×内科、〇〇市×内科、〇〇区×内科　　さぶり医院</a:t>
            </a:r>
            <a:endParaRPr/>
          </a:p>
        </p:txBody>
      </p:sp>
      <p:sp>
        <p:nvSpPr>
          <p:cNvPr id="357" name="Google Shape;357;p35"/>
          <p:cNvSpPr/>
          <p:nvPr/>
        </p:nvSpPr>
        <p:spPr>
          <a:xfrm>
            <a:off x="895350" y="2770575"/>
            <a:ext cx="533400" cy="369332"/>
          </a:xfrm>
          <a:prstGeom prst="right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58" name="Google Shape;358;p35"/>
          <p:cNvSpPr/>
          <p:nvPr/>
        </p:nvSpPr>
        <p:spPr>
          <a:xfrm>
            <a:off x="812800" y="5345246"/>
            <a:ext cx="533400" cy="369332"/>
          </a:xfrm>
          <a:prstGeom prst="right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59" name="Google Shape;359;p35"/>
          <p:cNvSpPr txBox="1"/>
          <p:nvPr/>
        </p:nvSpPr>
        <p:spPr>
          <a:xfrm>
            <a:off x="1581150" y="5345246"/>
            <a:ext cx="91122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発熱外来当日受付、頭痛オンライン診療、インフルエンザワクチン受付開始日</a:t>
            </a:r>
            <a:endParaRPr sz="1800">
              <a:solidFill>
                <a:schemeClr val="dk1"/>
              </a:solidFill>
              <a:latin typeface="Meiryo"/>
              <a:ea typeface="Meiryo"/>
              <a:cs typeface="Meiryo"/>
              <a:sym typeface="Meiry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6"/>
          <p:cNvSpPr txBox="1"/>
          <p:nvPr/>
        </p:nvSpPr>
        <p:spPr>
          <a:xfrm>
            <a:off x="3409950" y="417492"/>
            <a:ext cx="584835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600">
                <a:solidFill>
                  <a:schemeClr val="dk1"/>
                </a:solidFill>
                <a:latin typeface="Calibri"/>
                <a:ea typeface="Calibri"/>
                <a:cs typeface="Calibri"/>
                <a:sym typeface="Calibri"/>
              </a:rPr>
              <a:t>悪い口コミが書かれたら</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p:txBody>
      </p:sp>
      <p:sp>
        <p:nvSpPr>
          <p:cNvPr id="365" name="Google Shape;365;p36"/>
          <p:cNvSpPr txBox="1"/>
          <p:nvPr/>
        </p:nvSpPr>
        <p:spPr>
          <a:xfrm>
            <a:off x="666750" y="1640046"/>
            <a:ext cx="10518775" cy="2893100"/>
          </a:xfrm>
          <a:prstGeom prst="rect">
            <a:avLst/>
          </a:prstGeom>
          <a:noFill/>
          <a:ln>
            <a:noFill/>
          </a:ln>
        </p:spPr>
        <p:txBody>
          <a:bodyPr anchorCtr="0" anchor="t" bIns="45700" lIns="91425" spcFirstLastPara="1" rIns="91425" wrap="square" tIns="45700">
            <a:spAutoFit/>
          </a:bodyPr>
          <a:lstStyle/>
          <a:p>
            <a:pPr indent="-88900" lvl="0" marL="0" marR="0" rtl="0" algn="l">
              <a:spcBef>
                <a:spcPts val="0"/>
              </a:spcBef>
              <a:spcAft>
                <a:spcPts val="0"/>
              </a:spcAft>
              <a:buClr>
                <a:srgbClr val="333333"/>
              </a:buClr>
              <a:buSzPts val="1400"/>
              <a:buFont typeface="Calibri"/>
              <a:buAutoNum type="arabicPeriod"/>
            </a:pPr>
            <a:r>
              <a:rPr b="1" i="0" lang="ja-JP" sz="1400">
                <a:solidFill>
                  <a:srgbClr val="333333"/>
                </a:solidFill>
                <a:latin typeface="Arial"/>
                <a:ea typeface="Arial"/>
                <a:cs typeface="Arial"/>
                <a:sym typeface="Arial"/>
              </a:rPr>
              <a:t>レスポンスを返す</a:t>
            </a:r>
            <a:r>
              <a:rPr b="0" i="0" lang="ja-JP" sz="1400">
                <a:solidFill>
                  <a:srgbClr val="333333"/>
                </a:solidFill>
                <a:latin typeface="Arial"/>
                <a:ea typeface="Arial"/>
                <a:cs typeface="Arial"/>
                <a:sym typeface="Arial"/>
              </a:rPr>
              <a:t>: Google ビジネスプロフィールにおける悪い口コミに対して、公平かつプロフェッショナルなレスポンスを返しましょう。クレームに対して誠実に対応し、問題を解決しようとする姿勢を示すことが重要です。他のユーザーにもあなたのプロアクティブな対応を見せることができます。</a:t>
            </a:r>
            <a:endParaRPr b="0" i="0" sz="1400">
              <a:solidFill>
                <a:srgbClr val="333333"/>
              </a:solidFill>
              <a:latin typeface="Arial"/>
              <a:ea typeface="Arial"/>
              <a:cs typeface="Arial"/>
              <a:sym typeface="Arial"/>
            </a:endParaRPr>
          </a:p>
          <a:p>
            <a:pPr indent="0" lvl="0" marL="0" marR="0" rtl="0" algn="l">
              <a:spcBef>
                <a:spcPts val="0"/>
              </a:spcBef>
              <a:spcAft>
                <a:spcPts val="0"/>
              </a:spcAft>
              <a:buClr>
                <a:schemeClr val="dk1"/>
              </a:buClr>
              <a:buSzPts val="1400"/>
              <a:buFont typeface="Calibri"/>
              <a:buNone/>
            </a:pPr>
            <a:r>
              <a:t/>
            </a:r>
            <a:endParaRPr b="0" i="0" sz="1400">
              <a:solidFill>
                <a:srgbClr val="333333"/>
              </a:solidFill>
              <a:latin typeface="Arial"/>
              <a:ea typeface="Arial"/>
              <a:cs typeface="Arial"/>
              <a:sym typeface="Arial"/>
            </a:endParaRPr>
          </a:p>
          <a:p>
            <a:pPr indent="-88900" lvl="0" marL="0" marR="0" rtl="0" algn="l">
              <a:spcBef>
                <a:spcPts val="0"/>
              </a:spcBef>
              <a:spcAft>
                <a:spcPts val="0"/>
              </a:spcAft>
              <a:buClr>
                <a:srgbClr val="333333"/>
              </a:buClr>
              <a:buSzPts val="1400"/>
              <a:buFont typeface="Calibri"/>
              <a:buAutoNum type="arabicPeriod"/>
            </a:pPr>
            <a:r>
              <a:rPr b="1" i="0" lang="ja-JP" sz="1400">
                <a:solidFill>
                  <a:srgbClr val="333333"/>
                </a:solidFill>
                <a:latin typeface="Arial"/>
                <a:ea typeface="Arial"/>
                <a:cs typeface="Arial"/>
                <a:sym typeface="Arial"/>
              </a:rPr>
              <a:t>問題を解決する</a:t>
            </a:r>
            <a:r>
              <a:rPr b="0" i="0" lang="ja-JP" sz="1400">
                <a:solidFill>
                  <a:srgbClr val="333333"/>
                </a:solidFill>
                <a:latin typeface="Arial"/>
                <a:ea typeface="Arial"/>
                <a:cs typeface="Arial"/>
                <a:sym typeface="Arial"/>
              </a:rPr>
              <a:t>: クレームを提出したユーザーと連絡を取り、問題を解決しようと努力しましょう。顧客の不満を解消することで、口コミの修正を依頼するか、ポジティブなフィードバックをもらえるかもしれません。</a:t>
            </a:r>
            <a:endParaRPr b="0" i="0" sz="1400">
              <a:solidFill>
                <a:srgbClr val="333333"/>
              </a:solidFill>
              <a:latin typeface="Arial"/>
              <a:ea typeface="Arial"/>
              <a:cs typeface="Arial"/>
              <a:sym typeface="Arial"/>
            </a:endParaRPr>
          </a:p>
          <a:p>
            <a:pPr indent="0" lvl="0" marL="0" marR="0" rtl="0" algn="l">
              <a:spcBef>
                <a:spcPts val="0"/>
              </a:spcBef>
              <a:spcAft>
                <a:spcPts val="0"/>
              </a:spcAft>
              <a:buClr>
                <a:schemeClr val="dk1"/>
              </a:buClr>
              <a:buSzPts val="1400"/>
              <a:buFont typeface="Calibri"/>
              <a:buNone/>
            </a:pPr>
            <a:r>
              <a:t/>
            </a:r>
            <a:endParaRPr b="0" i="0" sz="1400">
              <a:solidFill>
                <a:srgbClr val="333333"/>
              </a:solidFill>
              <a:latin typeface="Arial"/>
              <a:ea typeface="Arial"/>
              <a:cs typeface="Arial"/>
              <a:sym typeface="Arial"/>
            </a:endParaRPr>
          </a:p>
          <a:p>
            <a:pPr indent="-88900" lvl="0" marL="0" marR="0" rtl="0" algn="l">
              <a:spcBef>
                <a:spcPts val="0"/>
              </a:spcBef>
              <a:spcAft>
                <a:spcPts val="0"/>
              </a:spcAft>
              <a:buClr>
                <a:srgbClr val="333333"/>
              </a:buClr>
              <a:buSzPts val="1400"/>
              <a:buFont typeface="Calibri"/>
              <a:buAutoNum type="arabicPeriod"/>
            </a:pPr>
            <a:r>
              <a:rPr b="1" i="0" lang="ja-JP" sz="1400">
                <a:solidFill>
                  <a:srgbClr val="333333"/>
                </a:solidFill>
                <a:latin typeface="Arial"/>
                <a:ea typeface="Arial"/>
                <a:cs typeface="Arial"/>
                <a:sym typeface="Arial"/>
              </a:rPr>
              <a:t>不適切な口コミの報告:</a:t>
            </a:r>
            <a:r>
              <a:rPr b="0" i="0" lang="ja-JP" sz="1400">
                <a:solidFill>
                  <a:srgbClr val="333333"/>
                </a:solidFill>
                <a:latin typeface="Arial"/>
                <a:ea typeface="Arial"/>
                <a:cs typeface="Arial"/>
                <a:sym typeface="Arial"/>
              </a:rPr>
              <a:t> Google ビジネスプロフィールでは、不適切な口コミを報告することができます。口コミが不適切である場合、Googleはそれを調査し、削除の対応を取る可能性があります。一般的な理由には</a:t>
            </a:r>
            <a:r>
              <a:rPr b="0" i="0" lang="ja-JP" sz="1400">
                <a:solidFill>
                  <a:srgbClr val="FF0000"/>
                </a:solidFill>
                <a:latin typeface="Arial"/>
                <a:ea typeface="Arial"/>
                <a:cs typeface="Arial"/>
                <a:sym typeface="Arial"/>
              </a:rPr>
              <a:t>「差別的な言葉や内容」、「スパムまたは詐欺」、「個人情報の公開」</a:t>
            </a:r>
            <a:endParaRPr b="0" i="0" sz="1400">
              <a:solidFill>
                <a:srgbClr val="FF0000"/>
              </a:solidFill>
              <a:latin typeface="Arial"/>
              <a:ea typeface="Arial"/>
              <a:cs typeface="Arial"/>
              <a:sym typeface="Arial"/>
            </a:endParaRPr>
          </a:p>
          <a:p>
            <a:pPr indent="0" lvl="0" marL="0" marR="0" rtl="0" algn="l">
              <a:spcBef>
                <a:spcPts val="0"/>
              </a:spcBef>
              <a:spcAft>
                <a:spcPts val="0"/>
              </a:spcAft>
              <a:buClr>
                <a:schemeClr val="dk1"/>
              </a:buClr>
              <a:buSzPts val="1400"/>
              <a:buFont typeface="Calibri"/>
              <a:buNone/>
            </a:pPr>
            <a:r>
              <a:t/>
            </a:r>
            <a:endParaRPr b="0" i="0" sz="1400">
              <a:solidFill>
                <a:srgbClr val="333333"/>
              </a:solidFill>
              <a:latin typeface="Arial"/>
              <a:ea typeface="Arial"/>
              <a:cs typeface="Arial"/>
              <a:sym typeface="Arial"/>
            </a:endParaRPr>
          </a:p>
          <a:p>
            <a:pPr indent="-88900" lvl="0" marL="0" marR="0" rtl="0" algn="l">
              <a:spcBef>
                <a:spcPts val="0"/>
              </a:spcBef>
              <a:spcAft>
                <a:spcPts val="0"/>
              </a:spcAft>
              <a:buClr>
                <a:srgbClr val="333333"/>
              </a:buClr>
              <a:buSzPts val="1400"/>
              <a:buFont typeface="Calibri"/>
              <a:buAutoNum type="arabicPeriod"/>
            </a:pPr>
            <a:r>
              <a:rPr b="1" i="0" lang="ja-JP" sz="1400">
                <a:solidFill>
                  <a:srgbClr val="333333"/>
                </a:solidFill>
                <a:latin typeface="Arial"/>
                <a:ea typeface="Arial"/>
                <a:cs typeface="Arial"/>
                <a:sym typeface="Arial"/>
              </a:rPr>
              <a:t>ポジティブな口コミを促進</a:t>
            </a:r>
            <a:r>
              <a:rPr b="0" i="0" lang="ja-JP" sz="1400">
                <a:solidFill>
                  <a:srgbClr val="333333"/>
                </a:solidFill>
                <a:latin typeface="Arial"/>
                <a:ea typeface="Arial"/>
                <a:cs typeface="Arial"/>
                <a:sym typeface="Arial"/>
              </a:rPr>
              <a:t>: ユーザーにプラスの口コミを投稿するように促すことができます。サービスや商品を利用した満足度の高い顧客に口コミを書いてもらうようお願いし、ポジティブなフィードバックを増やしましょう。</a:t>
            </a:r>
            <a:endParaRPr/>
          </a:p>
        </p:txBody>
      </p:sp>
      <p:sp>
        <p:nvSpPr>
          <p:cNvPr id="366" name="Google Shape;366;p36"/>
          <p:cNvSpPr txBox="1"/>
          <p:nvPr/>
        </p:nvSpPr>
        <p:spPr>
          <a:xfrm>
            <a:off x="3333750" y="5203825"/>
            <a:ext cx="584835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600">
                <a:solidFill>
                  <a:srgbClr val="FF0000"/>
                </a:solidFill>
                <a:latin typeface="Calibri"/>
                <a:ea typeface="Calibri"/>
                <a:cs typeface="Calibri"/>
                <a:sym typeface="Calibri"/>
              </a:rPr>
              <a:t>基本的に口コミは消せない</a:t>
            </a:r>
            <a:endParaRPr sz="3600">
              <a:solidFill>
                <a:srgbClr val="FF0000"/>
              </a:solidFill>
              <a:latin typeface="Calibri"/>
              <a:ea typeface="Calibri"/>
              <a:cs typeface="Calibri"/>
              <a:sym typeface="Calibri"/>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7"/>
          <p:cNvSpPr txBox="1"/>
          <p:nvPr/>
        </p:nvSpPr>
        <p:spPr>
          <a:xfrm>
            <a:off x="4781550" y="2841625"/>
            <a:ext cx="58483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600">
                <a:solidFill>
                  <a:schemeClr val="dk1"/>
                </a:solidFill>
                <a:latin typeface="Calibri"/>
                <a:ea typeface="Calibri"/>
                <a:cs typeface="Calibri"/>
                <a:sym typeface="Calibri"/>
              </a:rPr>
              <a:t>SEO対策</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38"/>
          <p:cNvPicPr preferRelativeResize="0"/>
          <p:nvPr/>
        </p:nvPicPr>
        <p:blipFill rotWithShape="1">
          <a:blip r:embed="rId3">
            <a:alphaModFix/>
          </a:blip>
          <a:srcRect b="13884" l="16138" r="36743" t="17945"/>
          <a:stretch/>
        </p:blipFill>
        <p:spPr>
          <a:xfrm>
            <a:off x="798102" y="1308518"/>
            <a:ext cx="4650098" cy="4485201"/>
          </a:xfrm>
          <a:prstGeom prst="rect">
            <a:avLst/>
          </a:prstGeom>
          <a:noFill/>
          <a:ln>
            <a:noFill/>
          </a:ln>
        </p:spPr>
      </p:pic>
      <p:sp>
        <p:nvSpPr>
          <p:cNvPr id="377" name="Google Shape;377;p38"/>
          <p:cNvSpPr txBox="1"/>
          <p:nvPr/>
        </p:nvSpPr>
        <p:spPr>
          <a:xfrm>
            <a:off x="435329" y="394648"/>
            <a:ext cx="8970400" cy="5019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686">
                <a:solidFill>
                  <a:schemeClr val="dk1"/>
                </a:solidFill>
                <a:latin typeface="Calibri"/>
                <a:ea typeface="Calibri"/>
                <a:cs typeface="Calibri"/>
                <a:sym typeface="Calibri"/>
              </a:rPr>
              <a:t>インターネット利用　デバイス割合</a:t>
            </a:r>
            <a:endParaRPr/>
          </a:p>
        </p:txBody>
      </p:sp>
      <p:sp>
        <p:nvSpPr>
          <p:cNvPr id="378" name="Google Shape;378;p38"/>
          <p:cNvSpPr txBox="1"/>
          <p:nvPr/>
        </p:nvSpPr>
        <p:spPr>
          <a:xfrm>
            <a:off x="5896719" y="1724983"/>
            <a:ext cx="4808399" cy="3581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727">
                <a:solidFill>
                  <a:schemeClr val="dk1"/>
                </a:solidFill>
                <a:latin typeface="Calibri"/>
                <a:ea typeface="Calibri"/>
                <a:cs typeface="Calibri"/>
                <a:sym typeface="Calibri"/>
              </a:rPr>
              <a:t>インターネット利用者の97％がスマホを利用</a:t>
            </a:r>
            <a:endParaRPr/>
          </a:p>
        </p:txBody>
      </p:sp>
      <p:sp>
        <p:nvSpPr>
          <p:cNvPr id="379" name="Google Shape;379;p38"/>
          <p:cNvSpPr/>
          <p:nvPr/>
        </p:nvSpPr>
        <p:spPr>
          <a:xfrm>
            <a:off x="7446754" y="2423221"/>
            <a:ext cx="1800675" cy="1517053"/>
          </a:xfrm>
          <a:prstGeom prst="down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7">
              <a:solidFill>
                <a:schemeClr val="lt1"/>
              </a:solidFill>
              <a:latin typeface="Calibri"/>
              <a:ea typeface="Calibri"/>
              <a:cs typeface="Calibri"/>
              <a:sym typeface="Calibri"/>
            </a:endParaRPr>
          </a:p>
        </p:txBody>
      </p:sp>
      <p:sp>
        <p:nvSpPr>
          <p:cNvPr id="380" name="Google Shape;380;p38"/>
          <p:cNvSpPr txBox="1"/>
          <p:nvPr/>
        </p:nvSpPr>
        <p:spPr>
          <a:xfrm>
            <a:off x="6181441" y="4341176"/>
            <a:ext cx="4808399" cy="3581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727">
                <a:solidFill>
                  <a:schemeClr val="dk1"/>
                </a:solidFill>
                <a:latin typeface="Calibri"/>
                <a:ea typeface="Calibri"/>
                <a:cs typeface="Calibri"/>
                <a:sym typeface="Calibri"/>
              </a:rPr>
              <a:t>iPhone、androidともに検索エンジンはGoogle</a:t>
            </a:r>
            <a:endParaRPr sz="1727">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39"/>
          <p:cNvPicPr preferRelativeResize="0"/>
          <p:nvPr/>
        </p:nvPicPr>
        <p:blipFill rotWithShape="1">
          <a:blip r:embed="rId3">
            <a:alphaModFix/>
          </a:blip>
          <a:srcRect b="11579" l="11926" r="44965" t="15438"/>
          <a:stretch/>
        </p:blipFill>
        <p:spPr>
          <a:xfrm>
            <a:off x="1378541" y="668718"/>
            <a:ext cx="4254345" cy="4801802"/>
          </a:xfrm>
          <a:prstGeom prst="rect">
            <a:avLst/>
          </a:prstGeom>
          <a:noFill/>
          <a:ln>
            <a:noFill/>
          </a:ln>
        </p:spPr>
      </p:pic>
      <p:pic>
        <p:nvPicPr>
          <p:cNvPr id="386" name="Google Shape;386;p39"/>
          <p:cNvPicPr preferRelativeResize="0"/>
          <p:nvPr/>
        </p:nvPicPr>
        <p:blipFill rotWithShape="1">
          <a:blip r:embed="rId4">
            <a:alphaModFix/>
          </a:blip>
          <a:srcRect b="16491" l="8117" r="48774" t="17844"/>
          <a:stretch/>
        </p:blipFill>
        <p:spPr>
          <a:xfrm>
            <a:off x="6063816" y="1229367"/>
            <a:ext cx="4254345" cy="4320304"/>
          </a:xfrm>
          <a:prstGeom prst="rect">
            <a:avLst/>
          </a:prstGeom>
          <a:noFill/>
          <a:ln>
            <a:noFill/>
          </a:ln>
        </p:spPr>
      </p:pic>
      <p:sp>
        <p:nvSpPr>
          <p:cNvPr id="387" name="Google Shape;387;p39"/>
          <p:cNvSpPr txBox="1"/>
          <p:nvPr/>
        </p:nvSpPr>
        <p:spPr>
          <a:xfrm>
            <a:off x="1255416" y="5928932"/>
            <a:ext cx="9146291" cy="3581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727">
                <a:solidFill>
                  <a:schemeClr val="dk1"/>
                </a:solidFill>
                <a:latin typeface="Calibri"/>
                <a:ea typeface="Calibri"/>
                <a:cs typeface="Calibri"/>
                <a:sym typeface="Calibri"/>
              </a:rPr>
              <a:t>⇒PC、スマホともGoogleが圧倒的シェアを獲得　Googleの対策は必須</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4"/>
          <p:cNvSpPr txBox="1"/>
          <p:nvPr/>
        </p:nvSpPr>
        <p:spPr>
          <a:xfrm>
            <a:off x="0" y="631825"/>
            <a:ext cx="40957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100">
                <a:solidFill>
                  <a:srgbClr val="3F3F3F"/>
                </a:solidFill>
                <a:latin typeface="Arial"/>
                <a:ea typeface="Arial"/>
                <a:cs typeface="Arial"/>
                <a:sym typeface="Arial"/>
              </a:rPr>
              <a:t>｜　運営メディア（コンテンツマーケティング）</a:t>
            </a:r>
            <a:endParaRPr b="1" sz="1100">
              <a:solidFill>
                <a:schemeClr val="dk1"/>
              </a:solidFill>
              <a:latin typeface="Calibri"/>
              <a:ea typeface="Calibri"/>
              <a:cs typeface="Calibri"/>
              <a:sym typeface="Calibri"/>
            </a:endParaRPr>
          </a:p>
        </p:txBody>
      </p:sp>
      <p:sp>
        <p:nvSpPr>
          <p:cNvPr id="81" name="Google Shape;81;p4"/>
          <p:cNvSpPr txBox="1"/>
          <p:nvPr/>
        </p:nvSpPr>
        <p:spPr>
          <a:xfrm>
            <a:off x="0" y="0"/>
            <a:ext cx="2751632" cy="276999"/>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200">
                <a:solidFill>
                  <a:schemeClr val="lt1"/>
                </a:solidFill>
                <a:latin typeface="Arial"/>
                <a:ea typeface="Arial"/>
                <a:cs typeface="Arial"/>
                <a:sym typeface="Arial"/>
              </a:rPr>
              <a:t>　会社紹介</a:t>
            </a:r>
            <a:endParaRPr b="1" sz="1200">
              <a:solidFill>
                <a:schemeClr val="lt1"/>
              </a:solidFill>
              <a:latin typeface="Arial"/>
              <a:ea typeface="Arial"/>
              <a:cs typeface="Arial"/>
              <a:sym typeface="Arial"/>
            </a:endParaRPr>
          </a:p>
        </p:txBody>
      </p:sp>
      <p:pic>
        <p:nvPicPr>
          <p:cNvPr id="82" name="Google Shape;82;p4"/>
          <p:cNvPicPr preferRelativeResize="0"/>
          <p:nvPr/>
        </p:nvPicPr>
        <p:blipFill rotWithShape="1">
          <a:blip r:embed="rId3">
            <a:alphaModFix/>
          </a:blip>
          <a:srcRect b="9575" l="9192" r="7651" t="9576"/>
          <a:stretch/>
        </p:blipFill>
        <p:spPr>
          <a:xfrm>
            <a:off x="438150" y="1226036"/>
            <a:ext cx="5105400" cy="4038601"/>
          </a:xfrm>
          <a:prstGeom prst="rect">
            <a:avLst/>
          </a:prstGeom>
          <a:noFill/>
          <a:ln>
            <a:noFill/>
          </a:ln>
        </p:spPr>
      </p:pic>
      <p:pic>
        <p:nvPicPr>
          <p:cNvPr id="83" name="Google Shape;83;p4"/>
          <p:cNvPicPr preferRelativeResize="0"/>
          <p:nvPr/>
        </p:nvPicPr>
        <p:blipFill rotWithShape="1">
          <a:blip r:embed="rId4">
            <a:alphaModFix/>
          </a:blip>
          <a:srcRect b="18920" l="13811" r="35369" t="13541"/>
          <a:stretch/>
        </p:blipFill>
        <p:spPr>
          <a:xfrm>
            <a:off x="5816600" y="327025"/>
            <a:ext cx="2590800" cy="2514600"/>
          </a:xfrm>
          <a:prstGeom prst="rect">
            <a:avLst/>
          </a:prstGeom>
          <a:noFill/>
          <a:ln>
            <a:noFill/>
          </a:ln>
        </p:spPr>
      </p:pic>
      <p:pic>
        <p:nvPicPr>
          <p:cNvPr id="84" name="Google Shape;84;p4"/>
          <p:cNvPicPr preferRelativeResize="0"/>
          <p:nvPr/>
        </p:nvPicPr>
        <p:blipFill rotWithShape="1">
          <a:blip r:embed="rId5">
            <a:alphaModFix/>
          </a:blip>
          <a:srcRect b="4957" l="12271" r="34922" t="33828"/>
          <a:stretch/>
        </p:blipFill>
        <p:spPr>
          <a:xfrm>
            <a:off x="8604250" y="441325"/>
            <a:ext cx="2819400" cy="2286000"/>
          </a:xfrm>
          <a:prstGeom prst="rect">
            <a:avLst/>
          </a:prstGeom>
          <a:noFill/>
          <a:ln>
            <a:noFill/>
          </a:ln>
        </p:spPr>
      </p:pic>
      <p:pic>
        <p:nvPicPr>
          <p:cNvPr id="85" name="Google Shape;85;p4"/>
          <p:cNvPicPr preferRelativeResize="0"/>
          <p:nvPr/>
        </p:nvPicPr>
        <p:blipFill rotWithShape="1">
          <a:blip r:embed="rId6">
            <a:alphaModFix/>
          </a:blip>
          <a:srcRect b="21125" l="12271" r="35371" t="15352"/>
          <a:stretch/>
        </p:blipFill>
        <p:spPr>
          <a:xfrm>
            <a:off x="5670550" y="3064361"/>
            <a:ext cx="2882900" cy="2819400"/>
          </a:xfrm>
          <a:prstGeom prst="rect">
            <a:avLst/>
          </a:prstGeom>
          <a:noFill/>
          <a:ln>
            <a:noFill/>
          </a:ln>
        </p:spPr>
      </p:pic>
      <p:pic>
        <p:nvPicPr>
          <p:cNvPr id="86" name="Google Shape;86;p4"/>
          <p:cNvPicPr preferRelativeResize="0"/>
          <p:nvPr/>
        </p:nvPicPr>
        <p:blipFill rotWithShape="1">
          <a:blip r:embed="rId7">
            <a:alphaModFix/>
          </a:blip>
          <a:srcRect b="21463" l="12320" r="34552" t="15118"/>
          <a:stretch/>
        </p:blipFill>
        <p:spPr>
          <a:xfrm>
            <a:off x="8680450" y="3067536"/>
            <a:ext cx="2984500" cy="2667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0"/>
          <p:cNvPicPr preferRelativeResize="0"/>
          <p:nvPr/>
        </p:nvPicPr>
        <p:blipFill rotWithShape="1">
          <a:blip r:embed="rId3">
            <a:alphaModFix/>
          </a:blip>
          <a:srcRect b="5261" l="6849" r="36281" t="13083"/>
          <a:stretch/>
        </p:blipFill>
        <p:spPr>
          <a:xfrm>
            <a:off x="712355" y="612652"/>
            <a:ext cx="5665863" cy="5372347"/>
          </a:xfrm>
          <a:prstGeom prst="rect">
            <a:avLst/>
          </a:prstGeom>
          <a:noFill/>
          <a:ln>
            <a:noFill/>
          </a:ln>
        </p:spPr>
      </p:pic>
      <p:sp>
        <p:nvSpPr>
          <p:cNvPr id="393" name="Google Shape;393;p40"/>
          <p:cNvSpPr/>
          <p:nvPr/>
        </p:nvSpPr>
        <p:spPr>
          <a:xfrm>
            <a:off x="1028957" y="507117"/>
            <a:ext cx="5177770" cy="5781293"/>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27">
              <a:solidFill>
                <a:schemeClr val="dk1"/>
              </a:solidFill>
              <a:latin typeface="Calibri"/>
              <a:ea typeface="Calibri"/>
              <a:cs typeface="Calibri"/>
              <a:sym typeface="Calibri"/>
            </a:endParaRPr>
          </a:p>
        </p:txBody>
      </p:sp>
      <p:sp>
        <p:nvSpPr>
          <p:cNvPr id="394" name="Google Shape;394;p40"/>
          <p:cNvSpPr txBox="1"/>
          <p:nvPr/>
        </p:nvSpPr>
        <p:spPr>
          <a:xfrm>
            <a:off x="5500966" y="612651"/>
            <a:ext cx="877253" cy="6200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454">
                <a:solidFill>
                  <a:srgbClr val="FF0000"/>
                </a:solidFill>
                <a:latin typeface="Calibri"/>
                <a:ea typeface="Calibri"/>
                <a:cs typeface="Calibri"/>
                <a:sym typeface="Calibri"/>
              </a:rPr>
              <a:t>③</a:t>
            </a:r>
            <a:endParaRPr/>
          </a:p>
        </p:txBody>
      </p:sp>
      <p:sp>
        <p:nvSpPr>
          <p:cNvPr id="395" name="Google Shape;395;p40"/>
          <p:cNvSpPr txBox="1"/>
          <p:nvPr/>
        </p:nvSpPr>
        <p:spPr>
          <a:xfrm>
            <a:off x="6694820" y="1288669"/>
            <a:ext cx="4617119" cy="15099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303">
                <a:solidFill>
                  <a:schemeClr val="dk1"/>
                </a:solidFill>
                <a:latin typeface="Calibri"/>
                <a:ea typeface="Calibri"/>
                <a:cs typeface="Calibri"/>
                <a:sym typeface="Calibri"/>
              </a:rPr>
              <a:t>③でようやくサイトの検索結果が登場</a:t>
            </a:r>
            <a:endParaRPr sz="2303">
              <a:solidFill>
                <a:schemeClr val="dk1"/>
              </a:solidFill>
              <a:latin typeface="Calibri"/>
              <a:ea typeface="Calibri"/>
              <a:cs typeface="Calibri"/>
              <a:sym typeface="Calibri"/>
            </a:endParaRPr>
          </a:p>
          <a:p>
            <a:pPr indent="0" lvl="0" marL="0" marR="0" rtl="0" algn="l">
              <a:spcBef>
                <a:spcPts val="0"/>
              </a:spcBef>
              <a:spcAft>
                <a:spcPts val="0"/>
              </a:spcAft>
              <a:buNone/>
            </a:pPr>
            <a:r>
              <a:t/>
            </a:r>
            <a:endParaRPr sz="2303">
              <a:solidFill>
                <a:schemeClr val="dk1"/>
              </a:solidFill>
              <a:latin typeface="Calibri"/>
              <a:ea typeface="Calibri"/>
              <a:cs typeface="Calibri"/>
              <a:sym typeface="Calibri"/>
            </a:endParaRPr>
          </a:p>
          <a:p>
            <a:pPr indent="0" lvl="0" marL="0" marR="0" rtl="0" algn="l">
              <a:spcBef>
                <a:spcPts val="0"/>
              </a:spcBef>
              <a:spcAft>
                <a:spcPts val="0"/>
              </a:spcAft>
              <a:buNone/>
            </a:pPr>
            <a:r>
              <a:rPr lang="ja-JP" sz="2303">
                <a:solidFill>
                  <a:schemeClr val="dk1"/>
                </a:solidFill>
                <a:latin typeface="Calibri"/>
                <a:ea typeface="Calibri"/>
                <a:cs typeface="Calibri"/>
                <a:sym typeface="Calibri"/>
              </a:rPr>
              <a:t>人気サイトが上位に表記される</a:t>
            </a:r>
            <a:endParaRPr sz="2303">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潜在顧客とは？顕在顧客・見込み顧客との違いと各アプローチを解説 | Zoho CRM" id="400" name="Google Shape;400;p41"/>
          <p:cNvPicPr preferRelativeResize="0"/>
          <p:nvPr/>
        </p:nvPicPr>
        <p:blipFill rotWithShape="1">
          <a:blip r:embed="rId3">
            <a:alphaModFix/>
          </a:blip>
          <a:srcRect b="0" l="0" r="0" t="0"/>
          <a:stretch/>
        </p:blipFill>
        <p:spPr>
          <a:xfrm>
            <a:off x="107950" y="608568"/>
            <a:ext cx="8610600" cy="5410200"/>
          </a:xfrm>
          <a:prstGeom prst="rect">
            <a:avLst/>
          </a:prstGeom>
          <a:noFill/>
          <a:ln>
            <a:noFill/>
          </a:ln>
        </p:spPr>
      </p:pic>
      <p:sp>
        <p:nvSpPr>
          <p:cNvPr id="401" name="Google Shape;401;p41"/>
          <p:cNvSpPr txBox="1"/>
          <p:nvPr/>
        </p:nvSpPr>
        <p:spPr>
          <a:xfrm>
            <a:off x="514350" y="279370"/>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latin typeface="Meiryo"/>
                <a:ea typeface="Meiryo"/>
                <a:cs typeface="Meiryo"/>
                <a:sym typeface="Meiryo"/>
              </a:rPr>
              <a:t>SEO対策</a:t>
            </a:r>
            <a:endParaRPr sz="2000">
              <a:solidFill>
                <a:schemeClr val="dk1"/>
              </a:solidFill>
              <a:latin typeface="Meiryo"/>
              <a:ea typeface="Meiryo"/>
              <a:cs typeface="Meiryo"/>
              <a:sym typeface="Meiryo"/>
            </a:endParaRPr>
          </a:p>
        </p:txBody>
      </p:sp>
      <p:sp>
        <p:nvSpPr>
          <p:cNvPr id="402" name="Google Shape;402;p41"/>
          <p:cNvSpPr/>
          <p:nvPr/>
        </p:nvSpPr>
        <p:spPr>
          <a:xfrm>
            <a:off x="5848350" y="2079625"/>
            <a:ext cx="1828800" cy="381000"/>
          </a:xfrm>
          <a:prstGeom prst="right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403" name="Google Shape;403;p41"/>
          <p:cNvSpPr txBox="1"/>
          <p:nvPr/>
        </p:nvSpPr>
        <p:spPr>
          <a:xfrm>
            <a:off x="8058150" y="2079625"/>
            <a:ext cx="2133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ローカルSEO</a:t>
            </a:r>
            <a:endParaRPr sz="1800">
              <a:solidFill>
                <a:schemeClr val="dk1"/>
              </a:solidFill>
              <a:latin typeface="Meiryo"/>
              <a:ea typeface="Meiryo"/>
              <a:cs typeface="Meiryo"/>
              <a:sym typeface="Meiryo"/>
            </a:endParaRPr>
          </a:p>
        </p:txBody>
      </p:sp>
      <p:sp>
        <p:nvSpPr>
          <p:cNvPr id="404" name="Google Shape;404;p41"/>
          <p:cNvSpPr/>
          <p:nvPr/>
        </p:nvSpPr>
        <p:spPr>
          <a:xfrm>
            <a:off x="6305550" y="3302000"/>
            <a:ext cx="1828800" cy="381000"/>
          </a:xfrm>
          <a:prstGeom prst="right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405" name="Google Shape;405;p41"/>
          <p:cNvSpPr txBox="1"/>
          <p:nvPr/>
        </p:nvSpPr>
        <p:spPr>
          <a:xfrm>
            <a:off x="8362950" y="3313668"/>
            <a:ext cx="2895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SEO　コンテンツSEO</a:t>
            </a:r>
            <a:endParaRPr sz="1800">
              <a:solidFill>
                <a:schemeClr val="dk1"/>
              </a:solidFill>
              <a:latin typeface="Meiryo"/>
              <a:ea typeface="Meiryo"/>
              <a:cs typeface="Meiryo"/>
              <a:sym typeface="Meiryo"/>
            </a:endParaRPr>
          </a:p>
        </p:txBody>
      </p:sp>
      <p:sp>
        <p:nvSpPr>
          <p:cNvPr id="406" name="Google Shape;406;p41"/>
          <p:cNvSpPr txBox="1"/>
          <p:nvPr/>
        </p:nvSpPr>
        <p:spPr>
          <a:xfrm>
            <a:off x="6908800" y="3931682"/>
            <a:ext cx="4648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潜在顧客を顕在顧客に変える。クリニック名を地元の人に認知してもらうことが重要</a:t>
            </a:r>
            <a:endParaRPr sz="1800">
              <a:solidFill>
                <a:schemeClr val="dk1"/>
              </a:solidFill>
              <a:latin typeface="Meiryo"/>
              <a:ea typeface="Meiryo"/>
              <a:cs typeface="Meiryo"/>
              <a:sym typeface="Meiryo"/>
            </a:endParaRPr>
          </a:p>
        </p:txBody>
      </p:sp>
      <p:sp>
        <p:nvSpPr>
          <p:cNvPr id="407" name="Google Shape;407;p41"/>
          <p:cNvSpPr txBox="1"/>
          <p:nvPr/>
        </p:nvSpPr>
        <p:spPr>
          <a:xfrm>
            <a:off x="1581150" y="5805785"/>
            <a:ext cx="8915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rgbClr val="FF0000"/>
                </a:solidFill>
                <a:latin typeface="Meiryo"/>
                <a:ea typeface="Meiryo"/>
                <a:cs typeface="Meiryo"/>
                <a:sym typeface="Meiryo"/>
              </a:rPr>
              <a:t>ホームページ訪れる人みんながTOPページに来るわけではない</a:t>
            </a:r>
            <a:endParaRPr sz="2400">
              <a:solidFill>
                <a:srgbClr val="FF0000"/>
              </a:solidFill>
              <a:latin typeface="Meiryo"/>
              <a:ea typeface="Meiryo"/>
              <a:cs typeface="Meiryo"/>
              <a:sym typeface="Meiry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2"/>
          <p:cNvSpPr txBox="1"/>
          <p:nvPr/>
        </p:nvSpPr>
        <p:spPr>
          <a:xfrm>
            <a:off x="361950" y="174625"/>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latin typeface="Meiryo"/>
                <a:ea typeface="Meiryo"/>
                <a:cs typeface="Meiryo"/>
                <a:sym typeface="Meiryo"/>
              </a:rPr>
              <a:t>SEO対策でやるべきこと</a:t>
            </a:r>
            <a:endParaRPr sz="2000">
              <a:solidFill>
                <a:schemeClr val="dk1"/>
              </a:solidFill>
              <a:latin typeface="Meiryo"/>
              <a:ea typeface="Meiryo"/>
              <a:cs typeface="Meiryo"/>
              <a:sym typeface="Meiryo"/>
            </a:endParaRPr>
          </a:p>
        </p:txBody>
      </p:sp>
      <p:sp>
        <p:nvSpPr>
          <p:cNvPr id="413" name="Google Shape;413;p42"/>
          <p:cNvSpPr txBox="1"/>
          <p:nvPr/>
        </p:nvSpPr>
        <p:spPr>
          <a:xfrm>
            <a:off x="285750" y="765374"/>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1F1F1F"/>
                </a:solidFill>
                <a:latin typeface="Arial"/>
                <a:ea typeface="Arial"/>
                <a:cs typeface="Arial"/>
                <a:sym typeface="Arial"/>
              </a:rPr>
              <a:t>オンページSEO　</a:t>
            </a:r>
            <a:endParaRPr sz="1800">
              <a:solidFill>
                <a:schemeClr val="dk1"/>
              </a:solidFill>
              <a:latin typeface="Calibri"/>
              <a:ea typeface="Calibri"/>
              <a:cs typeface="Calibri"/>
              <a:sym typeface="Calibri"/>
            </a:endParaRPr>
          </a:p>
        </p:txBody>
      </p:sp>
      <p:sp>
        <p:nvSpPr>
          <p:cNvPr id="414" name="Google Shape;414;p42"/>
          <p:cNvSpPr txBox="1"/>
          <p:nvPr/>
        </p:nvSpPr>
        <p:spPr>
          <a:xfrm>
            <a:off x="368300" y="2003425"/>
            <a:ext cx="9906000" cy="4247317"/>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キーワード選定: ユーザーが検索するキーワードを適切に選定し、タイトルや見出し、本文に盛り込む。</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コンテンツの質: ユーザーにとって有益で、読みやすいコンテンツを作成する。</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メタ記述: タイトルタグ、メタディスクリプション、meta keywordsタグなどを適切に設定する。</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画像の最適化: 画像ファイル名にキーワードを含め、alt属性を設定する。</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内部リンク: 関連するページ同士を内部リンクで繋げる。</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サイト構造: わかりやすく、階層の深いサイト構造を避ける。</a:t>
            </a:r>
            <a:endParaRPr b="0" i="0" sz="1800">
              <a:solidFill>
                <a:srgbClr val="1F1F1F"/>
              </a:solidFill>
              <a:latin typeface="Arial"/>
              <a:ea typeface="Arial"/>
              <a:cs typeface="Arial"/>
              <a:sym typeface="Arial"/>
            </a:endParaRPr>
          </a:p>
          <a:p>
            <a:pPr indent="0" lvl="0" marL="0" marR="0" rtl="0" algn="l">
              <a:spcBef>
                <a:spcPts val="0"/>
              </a:spcBef>
              <a:spcAft>
                <a:spcPts val="0"/>
              </a:spcAft>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ページ速度: ページの読み込み速度を向上させる。</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モバイルフレンドリー: スマートフォンからのアクセスに対応する。</a:t>
            </a:r>
            <a:endParaRPr/>
          </a:p>
        </p:txBody>
      </p:sp>
      <p:sp>
        <p:nvSpPr>
          <p:cNvPr id="415" name="Google Shape;415;p42"/>
          <p:cNvSpPr txBox="1"/>
          <p:nvPr/>
        </p:nvSpPr>
        <p:spPr>
          <a:xfrm>
            <a:off x="285750" y="1199733"/>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u="sng">
                <a:solidFill>
                  <a:srgbClr val="1F1F1F"/>
                </a:solidFill>
                <a:highlight>
                  <a:srgbClr val="FFFF00"/>
                </a:highlight>
                <a:latin typeface="Arial"/>
                <a:ea typeface="Arial"/>
                <a:cs typeface="Arial"/>
                <a:sym typeface="Arial"/>
              </a:rPr>
              <a:t>オンページSEOは、自社サイト内部の要素を最適化することで、検索エンジンからの評価を高める対策です。</a:t>
            </a:r>
            <a:endParaRPr sz="180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3"/>
          <p:cNvSpPr txBox="1"/>
          <p:nvPr/>
        </p:nvSpPr>
        <p:spPr>
          <a:xfrm>
            <a:off x="539750" y="327025"/>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latin typeface="Meiryo"/>
                <a:ea typeface="Meiryo"/>
                <a:cs typeface="Meiryo"/>
                <a:sym typeface="Meiryo"/>
              </a:rPr>
              <a:t>SEO対策でやるべきこと</a:t>
            </a:r>
            <a:endParaRPr sz="2000">
              <a:solidFill>
                <a:schemeClr val="dk1"/>
              </a:solidFill>
              <a:latin typeface="Meiryo"/>
              <a:ea typeface="Meiryo"/>
              <a:cs typeface="Meiryo"/>
              <a:sym typeface="Meiryo"/>
            </a:endParaRPr>
          </a:p>
        </p:txBody>
      </p:sp>
      <p:sp>
        <p:nvSpPr>
          <p:cNvPr id="421" name="Google Shape;421;p43"/>
          <p:cNvSpPr txBox="1"/>
          <p:nvPr/>
        </p:nvSpPr>
        <p:spPr>
          <a:xfrm>
            <a:off x="819150" y="982047"/>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1F1F1F"/>
                </a:solidFill>
                <a:latin typeface="Arial"/>
                <a:ea typeface="Arial"/>
                <a:cs typeface="Arial"/>
                <a:sym typeface="Arial"/>
              </a:rPr>
              <a:t>オフページSEO</a:t>
            </a:r>
            <a:endParaRPr sz="1800">
              <a:solidFill>
                <a:schemeClr val="dk1"/>
              </a:solidFill>
              <a:latin typeface="Calibri"/>
              <a:ea typeface="Calibri"/>
              <a:cs typeface="Calibri"/>
              <a:sym typeface="Calibri"/>
            </a:endParaRPr>
          </a:p>
        </p:txBody>
      </p:sp>
      <p:sp>
        <p:nvSpPr>
          <p:cNvPr id="422" name="Google Shape;422;p43"/>
          <p:cNvSpPr txBox="1"/>
          <p:nvPr/>
        </p:nvSpPr>
        <p:spPr>
          <a:xfrm>
            <a:off x="438150" y="1483181"/>
            <a:ext cx="109728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u="sng">
                <a:solidFill>
                  <a:srgbClr val="1F1F1F"/>
                </a:solidFill>
                <a:highlight>
                  <a:srgbClr val="FFFF00"/>
                </a:highlight>
                <a:latin typeface="Arial"/>
                <a:ea typeface="Arial"/>
                <a:cs typeface="Arial"/>
                <a:sym typeface="Arial"/>
              </a:rPr>
              <a:t>オフページSEOは、自社サイト外部の要素を改善することで、検索エンジンからの評価を高める対策です。</a:t>
            </a:r>
            <a:endParaRPr b="0" i="0" sz="1800" u="sng">
              <a:solidFill>
                <a:srgbClr val="1F1F1F"/>
              </a:solidFill>
              <a:highlight>
                <a:srgbClr val="FFFF00"/>
              </a:highlight>
              <a:latin typeface="Arial"/>
              <a:ea typeface="Arial"/>
              <a:cs typeface="Arial"/>
              <a:sym typeface="Arial"/>
            </a:endParaRPr>
          </a:p>
          <a:p>
            <a:pPr indent="0" lvl="0" marL="0" marR="0" rtl="0" algn="l">
              <a:spcBef>
                <a:spcPts val="0"/>
              </a:spcBef>
              <a:spcAft>
                <a:spcPts val="0"/>
              </a:spcAft>
              <a:buNone/>
            </a:pPr>
            <a:r>
              <a:t/>
            </a:r>
            <a:endParaRPr sz="1800" u="sng">
              <a:solidFill>
                <a:srgbClr val="1F1F1F"/>
              </a:solidFill>
              <a:highlight>
                <a:srgbClr val="FFFF00"/>
              </a:highlight>
              <a:latin typeface="Arial"/>
              <a:ea typeface="Arial"/>
              <a:cs typeface="Arial"/>
              <a:sym typeface="Arial"/>
            </a:endParaRPr>
          </a:p>
          <a:p>
            <a:pPr indent="0" lvl="0" marL="0" marR="0" rtl="0" algn="l">
              <a:spcBef>
                <a:spcPts val="0"/>
              </a:spcBef>
              <a:spcAft>
                <a:spcPts val="0"/>
              </a:spcAft>
              <a:buNone/>
            </a:pPr>
            <a:r>
              <a:t/>
            </a:r>
            <a:endParaRPr sz="1800">
              <a:solidFill>
                <a:schemeClr val="dk1"/>
              </a:solidFill>
              <a:highlight>
                <a:srgbClr val="FFFF00"/>
              </a:highlight>
              <a:latin typeface="Calibri"/>
              <a:ea typeface="Calibri"/>
              <a:cs typeface="Calibri"/>
              <a:sym typeface="Calibri"/>
            </a:endParaRPr>
          </a:p>
        </p:txBody>
      </p:sp>
      <p:sp>
        <p:nvSpPr>
          <p:cNvPr id="423" name="Google Shape;423;p43"/>
          <p:cNvSpPr txBox="1"/>
          <p:nvPr/>
        </p:nvSpPr>
        <p:spPr>
          <a:xfrm>
            <a:off x="736600" y="2283162"/>
            <a:ext cx="9988550" cy="2031325"/>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被リンク獲得: 質の高いサイトから被リンクを獲得する。</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ソーシャルメディア: ソーシャルメディアで情報を発信し、サイトへの流入を促進する。</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プレスリリース: プレスリリース配信サービスを利用して、自社サイトの情報を広く知らせる。</a:t>
            </a:r>
            <a:endParaRPr b="0" i="0" sz="18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a:solidFill>
                <a:srgbClr val="1F1F1F"/>
              </a:solidFill>
              <a:latin typeface="Arial"/>
              <a:ea typeface="Arial"/>
              <a:cs typeface="Arial"/>
              <a:sym typeface="Arial"/>
            </a:endParaRPr>
          </a:p>
          <a:p>
            <a:pPr indent="-114300" lvl="0" marL="0" marR="0" rtl="0" algn="l">
              <a:spcBef>
                <a:spcPts val="0"/>
              </a:spcBef>
              <a:spcAft>
                <a:spcPts val="0"/>
              </a:spcAft>
              <a:buClr>
                <a:srgbClr val="1F1F1F"/>
              </a:buClr>
              <a:buSzPts val="1800"/>
              <a:buFont typeface="Arial"/>
              <a:buChar char="•"/>
            </a:pPr>
            <a:r>
              <a:rPr b="0" i="0" lang="ja-JP" sz="1800">
                <a:solidFill>
                  <a:srgbClr val="1F1F1F"/>
                </a:solidFill>
                <a:latin typeface="Arial"/>
                <a:ea typeface="Arial"/>
                <a:cs typeface="Arial"/>
                <a:sym typeface="Arial"/>
              </a:rPr>
              <a:t>ゲストブログ: 他のサイトに記事を寄稿し、被リンクを獲得する。</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44"/>
          <p:cNvPicPr preferRelativeResize="0"/>
          <p:nvPr/>
        </p:nvPicPr>
        <p:blipFill rotWithShape="1">
          <a:blip r:embed="rId3">
            <a:alphaModFix/>
          </a:blip>
          <a:srcRect b="17161" l="7651" r="1491" t="8921"/>
          <a:stretch/>
        </p:blipFill>
        <p:spPr>
          <a:xfrm>
            <a:off x="1352550" y="1012825"/>
            <a:ext cx="8991600" cy="4876800"/>
          </a:xfrm>
          <a:prstGeom prst="rect">
            <a:avLst/>
          </a:prstGeom>
          <a:noFill/>
          <a:ln>
            <a:noFill/>
          </a:ln>
        </p:spPr>
      </p:pic>
      <p:sp>
        <p:nvSpPr>
          <p:cNvPr id="429" name="Google Shape;429;p44"/>
          <p:cNvSpPr txBox="1"/>
          <p:nvPr/>
        </p:nvSpPr>
        <p:spPr>
          <a:xfrm>
            <a:off x="742950" y="338693"/>
            <a:ext cx="2133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ローカルSEO</a:t>
            </a:r>
            <a:endParaRPr sz="1800">
              <a:solidFill>
                <a:schemeClr val="dk1"/>
              </a:solidFill>
              <a:latin typeface="Meiryo"/>
              <a:ea typeface="Meiryo"/>
              <a:cs typeface="Meiryo"/>
              <a:sym typeface="Meiry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45"/>
          <p:cNvPicPr preferRelativeResize="0"/>
          <p:nvPr/>
        </p:nvPicPr>
        <p:blipFill rotWithShape="1">
          <a:blip r:embed="rId3">
            <a:alphaModFix/>
          </a:blip>
          <a:srcRect b="38846" l="769" r="14533" t="4560"/>
          <a:stretch/>
        </p:blipFill>
        <p:spPr>
          <a:xfrm>
            <a:off x="742950" y="403225"/>
            <a:ext cx="9144000" cy="5410200"/>
          </a:xfrm>
          <a:prstGeom prst="rect">
            <a:avLst/>
          </a:prstGeom>
          <a:noFill/>
          <a:ln>
            <a:noFill/>
          </a:ln>
        </p:spPr>
      </p:pic>
      <p:cxnSp>
        <p:nvCxnSpPr>
          <p:cNvPr id="435" name="Google Shape;435;p45"/>
          <p:cNvCxnSpPr/>
          <p:nvPr/>
        </p:nvCxnSpPr>
        <p:spPr>
          <a:xfrm>
            <a:off x="971550" y="1393825"/>
            <a:ext cx="6629400" cy="0"/>
          </a:xfrm>
          <a:prstGeom prst="straightConnector1">
            <a:avLst/>
          </a:prstGeom>
          <a:noFill/>
          <a:ln cap="flat" cmpd="sng" w="28575">
            <a:solidFill>
              <a:srgbClr val="FF0000"/>
            </a:solidFill>
            <a:prstDash val="solid"/>
            <a:round/>
            <a:headEnd len="sm" w="sm" type="none"/>
            <a:tailEnd len="sm" w="sm" type="none"/>
          </a:ln>
        </p:spPr>
      </p:cxnSp>
      <p:cxnSp>
        <p:nvCxnSpPr>
          <p:cNvPr id="436" name="Google Shape;436;p45"/>
          <p:cNvCxnSpPr/>
          <p:nvPr/>
        </p:nvCxnSpPr>
        <p:spPr>
          <a:xfrm>
            <a:off x="971550" y="1546225"/>
            <a:ext cx="8839200" cy="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46"/>
          <p:cNvPicPr preferRelativeResize="0"/>
          <p:nvPr/>
        </p:nvPicPr>
        <p:blipFill rotWithShape="1">
          <a:blip r:embed="rId3">
            <a:alphaModFix/>
          </a:blip>
          <a:srcRect b="7267" l="0" r="0" t="8422"/>
          <a:stretch/>
        </p:blipFill>
        <p:spPr>
          <a:xfrm>
            <a:off x="590550" y="30161"/>
            <a:ext cx="4419600" cy="3124200"/>
          </a:xfrm>
          <a:prstGeom prst="rect">
            <a:avLst/>
          </a:prstGeom>
          <a:noFill/>
          <a:ln>
            <a:noFill/>
          </a:ln>
        </p:spPr>
      </p:pic>
      <p:pic>
        <p:nvPicPr>
          <p:cNvPr id="442" name="Google Shape;442;p46"/>
          <p:cNvPicPr preferRelativeResize="0"/>
          <p:nvPr/>
        </p:nvPicPr>
        <p:blipFill rotWithShape="1">
          <a:blip r:embed="rId4">
            <a:alphaModFix/>
          </a:blip>
          <a:srcRect b="52647" l="770" r="30751" t="12705"/>
          <a:stretch/>
        </p:blipFill>
        <p:spPr>
          <a:xfrm>
            <a:off x="5695950" y="182562"/>
            <a:ext cx="5486400" cy="2968625"/>
          </a:xfrm>
          <a:prstGeom prst="rect">
            <a:avLst/>
          </a:prstGeom>
          <a:noFill/>
          <a:ln>
            <a:noFill/>
          </a:ln>
        </p:spPr>
      </p:pic>
      <p:pic>
        <p:nvPicPr>
          <p:cNvPr id="443" name="Google Shape;443;p46"/>
          <p:cNvPicPr preferRelativeResize="0"/>
          <p:nvPr/>
        </p:nvPicPr>
        <p:blipFill rotWithShape="1">
          <a:blip r:embed="rId5">
            <a:alphaModFix/>
          </a:blip>
          <a:srcRect b="6014" l="-2357" r="3850" t="9672"/>
          <a:stretch/>
        </p:blipFill>
        <p:spPr>
          <a:xfrm>
            <a:off x="361950" y="3298825"/>
            <a:ext cx="4572000" cy="2819400"/>
          </a:xfrm>
          <a:prstGeom prst="rect">
            <a:avLst/>
          </a:prstGeom>
          <a:noFill/>
          <a:ln>
            <a:noFill/>
          </a:ln>
        </p:spPr>
      </p:pic>
      <p:pic>
        <p:nvPicPr>
          <p:cNvPr id="444" name="Google Shape;444;p46"/>
          <p:cNvPicPr preferRelativeResize="0"/>
          <p:nvPr/>
        </p:nvPicPr>
        <p:blipFill rotWithShape="1">
          <a:blip r:embed="rId6">
            <a:alphaModFix/>
          </a:blip>
          <a:srcRect b="51180" l="3417" r="2646" t="11885"/>
          <a:stretch/>
        </p:blipFill>
        <p:spPr>
          <a:xfrm>
            <a:off x="5695950" y="3375025"/>
            <a:ext cx="5073650" cy="3005138"/>
          </a:xfrm>
          <a:prstGeom prst="rect">
            <a:avLst/>
          </a:prstGeom>
          <a:noFill/>
          <a:ln>
            <a:noFill/>
          </a:ln>
        </p:spPr>
      </p:pic>
      <p:sp>
        <p:nvSpPr>
          <p:cNvPr id="445" name="Google Shape;445;p46"/>
          <p:cNvSpPr/>
          <p:nvPr/>
        </p:nvSpPr>
        <p:spPr>
          <a:xfrm>
            <a:off x="1885950" y="182562"/>
            <a:ext cx="685800" cy="296863"/>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446" name="Google Shape;446;p46"/>
          <p:cNvSpPr/>
          <p:nvPr/>
        </p:nvSpPr>
        <p:spPr>
          <a:xfrm>
            <a:off x="2419350" y="3378200"/>
            <a:ext cx="685800" cy="296863"/>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cxnSp>
        <p:nvCxnSpPr>
          <p:cNvPr id="447" name="Google Shape;447;p46"/>
          <p:cNvCxnSpPr/>
          <p:nvPr/>
        </p:nvCxnSpPr>
        <p:spPr>
          <a:xfrm>
            <a:off x="5772150" y="555625"/>
            <a:ext cx="1066800" cy="0"/>
          </a:xfrm>
          <a:prstGeom prst="straightConnector1">
            <a:avLst/>
          </a:prstGeom>
          <a:noFill/>
          <a:ln cap="flat" cmpd="sng" w="28575">
            <a:solidFill>
              <a:srgbClr val="BD4B48"/>
            </a:solidFill>
            <a:prstDash val="solid"/>
            <a:round/>
            <a:headEnd len="sm" w="sm" type="none"/>
            <a:tailEnd len="sm" w="sm" type="none"/>
          </a:ln>
        </p:spPr>
      </p:cxnSp>
      <p:cxnSp>
        <p:nvCxnSpPr>
          <p:cNvPr id="448" name="Google Shape;448;p46"/>
          <p:cNvCxnSpPr/>
          <p:nvPr/>
        </p:nvCxnSpPr>
        <p:spPr>
          <a:xfrm>
            <a:off x="5772150" y="784225"/>
            <a:ext cx="1447800" cy="0"/>
          </a:xfrm>
          <a:prstGeom prst="straightConnector1">
            <a:avLst/>
          </a:prstGeom>
          <a:noFill/>
          <a:ln cap="flat" cmpd="sng" w="28575">
            <a:solidFill>
              <a:srgbClr val="BD4B48"/>
            </a:solidFill>
            <a:prstDash val="solid"/>
            <a:round/>
            <a:headEnd len="sm" w="sm" type="none"/>
            <a:tailEnd len="sm" w="sm" type="none"/>
          </a:ln>
        </p:spPr>
      </p:cxnSp>
      <p:cxnSp>
        <p:nvCxnSpPr>
          <p:cNvPr id="449" name="Google Shape;449;p46"/>
          <p:cNvCxnSpPr/>
          <p:nvPr/>
        </p:nvCxnSpPr>
        <p:spPr>
          <a:xfrm>
            <a:off x="5619750" y="3832225"/>
            <a:ext cx="1066800" cy="0"/>
          </a:xfrm>
          <a:prstGeom prst="straightConnector1">
            <a:avLst/>
          </a:prstGeom>
          <a:noFill/>
          <a:ln cap="flat" cmpd="sng" w="28575">
            <a:solidFill>
              <a:srgbClr val="BD4B48"/>
            </a:solidFill>
            <a:prstDash val="solid"/>
            <a:round/>
            <a:headEnd len="sm" w="sm" type="none"/>
            <a:tailEnd len="sm" w="sm" type="none"/>
          </a:ln>
        </p:spPr>
      </p:cxnSp>
      <p:cxnSp>
        <p:nvCxnSpPr>
          <p:cNvPr id="450" name="Google Shape;450;p46"/>
          <p:cNvCxnSpPr/>
          <p:nvPr/>
        </p:nvCxnSpPr>
        <p:spPr>
          <a:xfrm>
            <a:off x="5575300" y="4060825"/>
            <a:ext cx="5226050" cy="0"/>
          </a:xfrm>
          <a:prstGeom prst="straightConnector1">
            <a:avLst/>
          </a:prstGeom>
          <a:noFill/>
          <a:ln cap="flat" cmpd="sng" w="28575">
            <a:solidFill>
              <a:srgbClr val="BD4B48"/>
            </a:solidFill>
            <a:prstDash val="solid"/>
            <a:round/>
            <a:headEnd len="sm" w="sm" type="none"/>
            <a:tailEnd len="sm" w="sm"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47"/>
          <p:cNvPicPr preferRelativeResize="0"/>
          <p:nvPr/>
        </p:nvPicPr>
        <p:blipFill rotWithShape="1">
          <a:blip r:embed="rId3">
            <a:alphaModFix/>
          </a:blip>
          <a:srcRect b="17660" l="13811" r="5342" t="13042"/>
          <a:stretch/>
        </p:blipFill>
        <p:spPr>
          <a:xfrm>
            <a:off x="2114550" y="1437233"/>
            <a:ext cx="8001001" cy="4572001"/>
          </a:xfrm>
          <a:prstGeom prst="rect">
            <a:avLst/>
          </a:prstGeom>
          <a:noFill/>
          <a:ln>
            <a:noFill/>
          </a:ln>
        </p:spPr>
      </p:pic>
      <p:sp>
        <p:nvSpPr>
          <p:cNvPr id="456" name="Google Shape;456;p47"/>
          <p:cNvSpPr txBox="1"/>
          <p:nvPr/>
        </p:nvSpPr>
        <p:spPr>
          <a:xfrm>
            <a:off x="361950" y="733231"/>
            <a:ext cx="109728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1F1F1F"/>
                </a:solidFill>
                <a:latin typeface="Arial"/>
                <a:ea typeface="Arial"/>
                <a:cs typeface="Arial"/>
                <a:sym typeface="Arial"/>
              </a:rPr>
              <a:t>CMS は、Web サイト コンテンツの作成、管理、変更を支援するソフトウェア アプリケーションです。</a:t>
            </a:r>
            <a:endParaRPr b="0" i="0" sz="1800">
              <a:solidFill>
                <a:srgbClr val="1F1F1F"/>
              </a:solidFill>
              <a:latin typeface="Arial"/>
              <a:ea typeface="Arial"/>
              <a:cs typeface="Arial"/>
              <a:sym typeface="Arial"/>
            </a:endParaRPr>
          </a:p>
          <a:p>
            <a:pPr indent="0" lvl="0" marL="0" marR="0" rtl="0" algn="l">
              <a:spcBef>
                <a:spcPts val="0"/>
              </a:spcBef>
              <a:spcAft>
                <a:spcPts val="0"/>
              </a:spcAft>
              <a:buNone/>
            </a:pPr>
            <a:r>
              <a:rPr b="0" i="0" lang="ja-JP" sz="1800">
                <a:solidFill>
                  <a:srgbClr val="1F1F1F"/>
                </a:solidFill>
                <a:latin typeface="Arial"/>
                <a:ea typeface="Arial"/>
                <a:cs typeface="Arial"/>
                <a:sym typeface="Arial"/>
              </a:rPr>
              <a:t>CMS を使用すると、HTML や CSS の知識がなくても、Web サイトを簡単に更新できます。</a:t>
            </a:r>
            <a:endParaRPr sz="1800">
              <a:solidFill>
                <a:schemeClr val="dk1"/>
              </a:solidFill>
              <a:latin typeface="Calibri"/>
              <a:ea typeface="Calibri"/>
              <a:cs typeface="Calibri"/>
              <a:sym typeface="Calibri"/>
            </a:endParaRPr>
          </a:p>
        </p:txBody>
      </p:sp>
      <p:sp>
        <p:nvSpPr>
          <p:cNvPr id="457" name="Google Shape;457;p47"/>
          <p:cNvSpPr txBox="1"/>
          <p:nvPr/>
        </p:nvSpPr>
        <p:spPr>
          <a:xfrm>
            <a:off x="361950" y="205601"/>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latin typeface="Meiryo"/>
                <a:ea typeface="Meiryo"/>
                <a:cs typeface="Meiryo"/>
                <a:sym typeface="Meiryo"/>
              </a:rPr>
              <a:t>CMSで編集できる</a:t>
            </a:r>
            <a:endParaRPr sz="2000">
              <a:solidFill>
                <a:schemeClr val="dk1"/>
              </a:solidFill>
              <a:latin typeface="Meiryo"/>
              <a:ea typeface="Meiryo"/>
              <a:cs typeface="Meiryo"/>
              <a:sym typeface="Meiry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8"/>
          <p:cNvSpPr txBox="1"/>
          <p:nvPr/>
        </p:nvSpPr>
        <p:spPr>
          <a:xfrm>
            <a:off x="361950" y="250825"/>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chemeClr val="dk1"/>
                </a:solidFill>
                <a:latin typeface="Meiryo"/>
                <a:ea typeface="Meiryo"/>
                <a:cs typeface="Meiryo"/>
                <a:sym typeface="Meiryo"/>
              </a:rPr>
              <a:t>キーワードの書き方</a:t>
            </a:r>
            <a:endParaRPr/>
          </a:p>
        </p:txBody>
      </p:sp>
      <p:sp>
        <p:nvSpPr>
          <p:cNvPr id="463" name="Google Shape;463;p48"/>
          <p:cNvSpPr txBox="1"/>
          <p:nvPr/>
        </p:nvSpPr>
        <p:spPr>
          <a:xfrm>
            <a:off x="895350" y="1393825"/>
            <a:ext cx="102108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タイトルタグ　　〇〇区　内科　　〇〇駅直結　〇〇整形外科</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ディスクリプションタグ　　　当院は〇〇市〇〇区に〇〇年に開業した内科です。当院は～</a:t>
            </a:r>
            <a:endParaRPr/>
          </a:p>
        </p:txBody>
      </p:sp>
      <p:sp>
        <p:nvSpPr>
          <p:cNvPr id="464" name="Google Shape;464;p48"/>
          <p:cNvSpPr txBox="1"/>
          <p:nvPr/>
        </p:nvSpPr>
        <p:spPr>
          <a:xfrm>
            <a:off x="742950" y="2917825"/>
            <a:ext cx="929640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おすすめ文字数</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タイトルタグ　　36字まで</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ディスクリプションタグ　　　120字まで</a:t>
            </a:r>
            <a:endParaRPr sz="1800">
              <a:solidFill>
                <a:schemeClr val="dk1"/>
              </a:solidFill>
              <a:latin typeface="Meiryo"/>
              <a:ea typeface="Meiryo"/>
              <a:cs typeface="Meiryo"/>
              <a:sym typeface="Meiryo"/>
            </a:endParaRPr>
          </a:p>
        </p:txBody>
      </p:sp>
      <p:sp>
        <p:nvSpPr>
          <p:cNvPr id="465" name="Google Shape;465;p48"/>
          <p:cNvSpPr/>
          <p:nvPr/>
        </p:nvSpPr>
        <p:spPr>
          <a:xfrm>
            <a:off x="666750" y="1241425"/>
            <a:ext cx="10287000" cy="12954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466" name="Google Shape;466;p48"/>
          <p:cNvSpPr txBox="1"/>
          <p:nvPr/>
        </p:nvSpPr>
        <p:spPr>
          <a:xfrm>
            <a:off x="819150" y="4772978"/>
            <a:ext cx="929640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クリックしてもらう工夫</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伝えたいキーワードを左側に配置　　　　　数字を使う</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強調ワードを【　　　】で囲む　　　　　　【初診OK 】【〇〇時まで診察可能】</a:t>
            </a:r>
            <a:endParaRPr/>
          </a:p>
        </p:txBody>
      </p:sp>
      <p:sp>
        <p:nvSpPr>
          <p:cNvPr id="467" name="Google Shape;467;p48"/>
          <p:cNvSpPr/>
          <p:nvPr/>
        </p:nvSpPr>
        <p:spPr>
          <a:xfrm>
            <a:off x="742950" y="2887088"/>
            <a:ext cx="10210800" cy="1554737"/>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468" name="Google Shape;468;p48"/>
          <p:cNvSpPr/>
          <p:nvPr/>
        </p:nvSpPr>
        <p:spPr>
          <a:xfrm>
            <a:off x="742950" y="4726306"/>
            <a:ext cx="10210800" cy="162051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469" name="Google Shape;469;p48"/>
          <p:cNvSpPr/>
          <p:nvPr/>
        </p:nvSpPr>
        <p:spPr>
          <a:xfrm>
            <a:off x="742950" y="4726306"/>
            <a:ext cx="10134600" cy="1620519"/>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9"/>
          <p:cNvSpPr txBox="1"/>
          <p:nvPr/>
        </p:nvSpPr>
        <p:spPr>
          <a:xfrm>
            <a:off x="4171950" y="2837160"/>
            <a:ext cx="4038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潜在顧客を集めよう</a:t>
            </a:r>
            <a:endParaRPr/>
          </a:p>
        </p:txBody>
      </p:sp>
      <p:sp>
        <p:nvSpPr>
          <p:cNvPr id="475" name="Google Shape;475;p49"/>
          <p:cNvSpPr txBox="1"/>
          <p:nvPr/>
        </p:nvSpPr>
        <p:spPr>
          <a:xfrm>
            <a:off x="1581150" y="4441825"/>
            <a:ext cx="8915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rgbClr val="FF0000"/>
                </a:solidFill>
                <a:latin typeface="Meiryo"/>
                <a:ea typeface="Meiryo"/>
                <a:cs typeface="Meiryo"/>
                <a:sym typeface="Meiryo"/>
              </a:rPr>
              <a:t>ホームページ訪れる人みんながTOPページに来るわけではない</a:t>
            </a:r>
            <a:endParaRPr sz="2400">
              <a:solidFill>
                <a:srgbClr val="FF0000"/>
              </a:solidFill>
              <a:latin typeface="Meiryo"/>
              <a:ea typeface="Meiryo"/>
              <a:cs typeface="Meiryo"/>
              <a:sym typeface="Meiry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5"/>
          <p:cNvPicPr preferRelativeResize="0"/>
          <p:nvPr/>
        </p:nvPicPr>
        <p:blipFill rotWithShape="1">
          <a:blip r:embed="rId3">
            <a:alphaModFix/>
          </a:blip>
          <a:srcRect b="37296" l="9191" r="33059" t="14195"/>
          <a:stretch/>
        </p:blipFill>
        <p:spPr>
          <a:xfrm>
            <a:off x="1123950" y="530225"/>
            <a:ext cx="3886200" cy="2971800"/>
          </a:xfrm>
          <a:prstGeom prst="rect">
            <a:avLst/>
          </a:prstGeom>
          <a:noFill/>
          <a:ln>
            <a:noFill/>
          </a:ln>
        </p:spPr>
      </p:pic>
      <p:pic>
        <p:nvPicPr>
          <p:cNvPr id="92" name="Google Shape;92;p5"/>
          <p:cNvPicPr preferRelativeResize="0"/>
          <p:nvPr/>
        </p:nvPicPr>
        <p:blipFill rotWithShape="1">
          <a:blip r:embed="rId4">
            <a:alphaModFix/>
          </a:blip>
          <a:srcRect b="25746" l="8422" r="33061" t="22281"/>
          <a:stretch/>
        </p:blipFill>
        <p:spPr>
          <a:xfrm>
            <a:off x="1123950" y="3517900"/>
            <a:ext cx="4038600" cy="2743201"/>
          </a:xfrm>
          <a:prstGeom prst="rect">
            <a:avLst/>
          </a:prstGeom>
          <a:noFill/>
          <a:ln>
            <a:noFill/>
          </a:ln>
        </p:spPr>
      </p:pic>
      <p:sp>
        <p:nvSpPr>
          <p:cNvPr id="93" name="Google Shape;93;p5"/>
          <p:cNvSpPr txBox="1"/>
          <p:nvPr/>
        </p:nvSpPr>
        <p:spPr>
          <a:xfrm>
            <a:off x="0" y="147964"/>
            <a:ext cx="40957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100">
                <a:solidFill>
                  <a:srgbClr val="3F3F3F"/>
                </a:solidFill>
                <a:latin typeface="Arial"/>
                <a:ea typeface="Arial"/>
                <a:cs typeface="Arial"/>
                <a:sym typeface="Arial"/>
              </a:rPr>
              <a:t>｜　自社サイト（コンテンツマーケティング）</a:t>
            </a:r>
            <a:endParaRPr b="1" sz="1100">
              <a:solidFill>
                <a:schemeClr val="dk1"/>
              </a:solidFill>
              <a:latin typeface="Calibri"/>
              <a:ea typeface="Calibri"/>
              <a:cs typeface="Calibri"/>
              <a:sym typeface="Calibri"/>
            </a:endParaRPr>
          </a:p>
        </p:txBody>
      </p:sp>
      <p:pic>
        <p:nvPicPr>
          <p:cNvPr id="94" name="Google Shape;94;p5"/>
          <p:cNvPicPr preferRelativeResize="0"/>
          <p:nvPr/>
        </p:nvPicPr>
        <p:blipFill rotWithShape="1">
          <a:blip r:embed="rId5">
            <a:alphaModFix/>
          </a:blip>
          <a:srcRect b="18816" l="8422" r="33831" t="34264"/>
          <a:stretch/>
        </p:blipFill>
        <p:spPr>
          <a:xfrm>
            <a:off x="5867400" y="631825"/>
            <a:ext cx="4038601" cy="2590800"/>
          </a:xfrm>
          <a:prstGeom prst="rect">
            <a:avLst/>
          </a:prstGeom>
          <a:noFill/>
          <a:ln>
            <a:noFill/>
          </a:ln>
        </p:spPr>
      </p:pic>
      <p:pic>
        <p:nvPicPr>
          <p:cNvPr id="95" name="Google Shape;95;p5"/>
          <p:cNvPicPr preferRelativeResize="0"/>
          <p:nvPr/>
        </p:nvPicPr>
        <p:blipFill rotWithShape="1">
          <a:blip r:embed="rId6">
            <a:alphaModFix/>
          </a:blip>
          <a:srcRect b="28392" l="7507" r="33012" t="20789"/>
          <a:stretch/>
        </p:blipFill>
        <p:spPr>
          <a:xfrm>
            <a:off x="5867401" y="3394077"/>
            <a:ext cx="4248149" cy="2971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0"/>
          <p:cNvSpPr txBox="1"/>
          <p:nvPr/>
        </p:nvSpPr>
        <p:spPr>
          <a:xfrm>
            <a:off x="514350" y="250825"/>
            <a:ext cx="2895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SEO　コンテンツSEO</a:t>
            </a:r>
            <a:endParaRPr sz="1800">
              <a:solidFill>
                <a:schemeClr val="dk1"/>
              </a:solidFill>
              <a:latin typeface="Meiryo"/>
              <a:ea typeface="Meiryo"/>
              <a:cs typeface="Meiryo"/>
              <a:sym typeface="Meiryo"/>
            </a:endParaRPr>
          </a:p>
        </p:txBody>
      </p:sp>
      <p:pic>
        <p:nvPicPr>
          <p:cNvPr id="481" name="Google Shape;481;p50"/>
          <p:cNvPicPr preferRelativeResize="0"/>
          <p:nvPr/>
        </p:nvPicPr>
        <p:blipFill rotWithShape="1">
          <a:blip r:embed="rId3">
            <a:alphaModFix/>
          </a:blip>
          <a:srcRect b="8421" l="7652" r="7651" t="9576"/>
          <a:stretch/>
        </p:blipFill>
        <p:spPr>
          <a:xfrm>
            <a:off x="1200150" y="708025"/>
            <a:ext cx="8382001" cy="5410201"/>
          </a:xfrm>
          <a:prstGeom prst="rect">
            <a:avLst/>
          </a:prstGeom>
          <a:noFill/>
          <a:ln>
            <a:noFill/>
          </a:ln>
        </p:spPr>
      </p:pic>
      <p:sp>
        <p:nvSpPr>
          <p:cNvPr id="482" name="Google Shape;482;p50"/>
          <p:cNvSpPr/>
          <p:nvPr/>
        </p:nvSpPr>
        <p:spPr>
          <a:xfrm>
            <a:off x="1123950" y="620157"/>
            <a:ext cx="2362200" cy="468868"/>
          </a:xfrm>
          <a:prstGeom prst="rect">
            <a:avLst/>
          </a:prstGeom>
          <a:noFill/>
          <a:ln cap="flat" cmpd="sng" w="285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51"/>
          <p:cNvPicPr preferRelativeResize="0"/>
          <p:nvPr/>
        </p:nvPicPr>
        <p:blipFill rotWithShape="1">
          <a:blip r:embed="rId3">
            <a:alphaModFix/>
          </a:blip>
          <a:srcRect b="12979" l="722" r="23916" t="8486"/>
          <a:stretch/>
        </p:blipFill>
        <p:spPr>
          <a:xfrm>
            <a:off x="2266950" y="936625"/>
            <a:ext cx="7458075" cy="5181600"/>
          </a:xfrm>
          <a:prstGeom prst="rect">
            <a:avLst/>
          </a:prstGeom>
          <a:noFill/>
          <a:ln>
            <a:noFill/>
          </a:ln>
        </p:spPr>
      </p:pic>
      <p:sp>
        <p:nvSpPr>
          <p:cNvPr id="488" name="Google Shape;488;p51"/>
          <p:cNvSpPr txBox="1"/>
          <p:nvPr/>
        </p:nvSpPr>
        <p:spPr>
          <a:xfrm>
            <a:off x="590550" y="174625"/>
            <a:ext cx="2895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SEO　コンテンツSEO</a:t>
            </a:r>
            <a:endParaRPr sz="1800">
              <a:solidFill>
                <a:schemeClr val="dk1"/>
              </a:solidFill>
              <a:latin typeface="Meiryo"/>
              <a:ea typeface="Meiryo"/>
              <a:cs typeface="Meiryo"/>
              <a:sym typeface="Meiryo"/>
            </a:endParaRPr>
          </a:p>
        </p:txBody>
      </p:sp>
      <p:cxnSp>
        <p:nvCxnSpPr>
          <p:cNvPr id="489" name="Google Shape;489;p51"/>
          <p:cNvCxnSpPr/>
          <p:nvPr/>
        </p:nvCxnSpPr>
        <p:spPr>
          <a:xfrm>
            <a:off x="3257550" y="3756025"/>
            <a:ext cx="4267200" cy="0"/>
          </a:xfrm>
          <a:prstGeom prst="straightConnector1">
            <a:avLst/>
          </a:prstGeom>
          <a:noFill/>
          <a:ln cap="flat" cmpd="sng" w="28575">
            <a:solidFill>
              <a:srgbClr val="FF0000"/>
            </a:solidFill>
            <a:prstDash val="solid"/>
            <a:round/>
            <a:headEnd len="sm" w="sm" type="none"/>
            <a:tailEnd len="sm" w="sm" type="none"/>
          </a:ln>
        </p:spPr>
      </p:cxnSp>
      <p:cxnSp>
        <p:nvCxnSpPr>
          <p:cNvPr id="490" name="Google Shape;490;p51"/>
          <p:cNvCxnSpPr/>
          <p:nvPr/>
        </p:nvCxnSpPr>
        <p:spPr>
          <a:xfrm>
            <a:off x="3333750" y="1241425"/>
            <a:ext cx="762000" cy="0"/>
          </a:xfrm>
          <a:prstGeom prst="straightConnector1">
            <a:avLst/>
          </a:prstGeom>
          <a:noFill/>
          <a:ln cap="flat" cmpd="sng" w="19050">
            <a:solidFill>
              <a:srgbClr val="FFFFFF"/>
            </a:solidFill>
            <a:prstDash val="solid"/>
            <a:round/>
            <a:headEnd len="sm" w="sm" type="none"/>
            <a:tailEnd len="sm" w="sm" type="none"/>
          </a:ln>
        </p:spPr>
      </p:cxnSp>
      <p:sp>
        <p:nvSpPr>
          <p:cNvPr id="491" name="Google Shape;491;p51"/>
          <p:cNvSpPr/>
          <p:nvPr/>
        </p:nvSpPr>
        <p:spPr>
          <a:xfrm>
            <a:off x="3257550" y="890033"/>
            <a:ext cx="1066800" cy="468868"/>
          </a:xfrm>
          <a:prstGeom prst="rect">
            <a:avLst/>
          </a:prstGeom>
          <a:noFill/>
          <a:ln cap="flat" cmpd="sng" w="285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52"/>
          <p:cNvPicPr preferRelativeResize="0"/>
          <p:nvPr/>
        </p:nvPicPr>
        <p:blipFill rotWithShape="1">
          <a:blip r:embed="rId3">
            <a:alphaModFix/>
          </a:blip>
          <a:srcRect b="18479" l="6112" r="6111" t="9913"/>
          <a:stretch/>
        </p:blipFill>
        <p:spPr>
          <a:xfrm>
            <a:off x="1123950" y="708025"/>
            <a:ext cx="8686801" cy="4724401"/>
          </a:xfrm>
          <a:prstGeom prst="rect">
            <a:avLst/>
          </a:prstGeom>
          <a:noFill/>
          <a:ln>
            <a:noFill/>
          </a:ln>
        </p:spPr>
      </p:pic>
      <p:sp>
        <p:nvSpPr>
          <p:cNvPr id="497" name="Google Shape;497;p52"/>
          <p:cNvSpPr/>
          <p:nvPr/>
        </p:nvSpPr>
        <p:spPr>
          <a:xfrm>
            <a:off x="1352548" y="631825"/>
            <a:ext cx="2057401" cy="468868"/>
          </a:xfrm>
          <a:prstGeom prst="rect">
            <a:avLst/>
          </a:prstGeom>
          <a:noFill/>
          <a:ln cap="flat" cmpd="sng" w="285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53"/>
          <p:cNvPicPr preferRelativeResize="0"/>
          <p:nvPr/>
        </p:nvPicPr>
        <p:blipFill rotWithShape="1">
          <a:blip r:embed="rId3">
            <a:alphaModFix/>
          </a:blip>
          <a:srcRect b="45380" l="4572" r="2308" t="9576"/>
          <a:stretch/>
        </p:blipFill>
        <p:spPr>
          <a:xfrm>
            <a:off x="1047750" y="174626"/>
            <a:ext cx="9215438" cy="2971800"/>
          </a:xfrm>
          <a:prstGeom prst="rect">
            <a:avLst/>
          </a:prstGeom>
          <a:noFill/>
          <a:ln>
            <a:noFill/>
          </a:ln>
        </p:spPr>
      </p:pic>
      <p:pic>
        <p:nvPicPr>
          <p:cNvPr id="503" name="Google Shape;503;p53"/>
          <p:cNvPicPr preferRelativeResize="0"/>
          <p:nvPr/>
        </p:nvPicPr>
        <p:blipFill rotWithShape="1">
          <a:blip r:embed="rId4">
            <a:alphaModFix/>
          </a:blip>
          <a:srcRect b="24927" l="5390" r="16072" t="24254"/>
          <a:stretch/>
        </p:blipFill>
        <p:spPr>
          <a:xfrm>
            <a:off x="1200150" y="3146426"/>
            <a:ext cx="7772401" cy="33528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4"/>
          <p:cNvSpPr txBox="1"/>
          <p:nvPr/>
        </p:nvSpPr>
        <p:spPr>
          <a:xfrm>
            <a:off x="1047750" y="3222625"/>
            <a:ext cx="990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2000">
                <a:solidFill>
                  <a:srgbClr val="374151"/>
                </a:solidFill>
                <a:latin typeface="Arial"/>
                <a:ea typeface="Arial"/>
                <a:cs typeface="Arial"/>
                <a:sym typeface="Arial"/>
              </a:rPr>
              <a:t>検索エンジンは新しいコンテンツを好み、頻繁な更新があるサイトを評価しやすくなります。</a:t>
            </a:r>
            <a:endParaRPr sz="20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5"/>
          <p:cNvSpPr txBox="1"/>
          <p:nvPr/>
        </p:nvSpPr>
        <p:spPr>
          <a:xfrm>
            <a:off x="3790950" y="2994025"/>
            <a:ext cx="50292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潜在顧客（ファン）を集めよう</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LINE (アプリケーション) - Wikipedia" id="518" name="Google Shape;518;p56"/>
          <p:cNvPicPr preferRelativeResize="0"/>
          <p:nvPr/>
        </p:nvPicPr>
        <p:blipFill rotWithShape="1">
          <a:blip r:embed="rId3">
            <a:alphaModFix/>
          </a:blip>
          <a:srcRect b="0" l="0" r="0" t="0"/>
          <a:stretch/>
        </p:blipFill>
        <p:spPr>
          <a:xfrm>
            <a:off x="3578225" y="931861"/>
            <a:ext cx="1962150" cy="1971675"/>
          </a:xfrm>
          <a:prstGeom prst="rect">
            <a:avLst/>
          </a:prstGeom>
          <a:noFill/>
          <a:ln>
            <a:noFill/>
          </a:ln>
        </p:spPr>
      </p:pic>
      <p:pic>
        <p:nvPicPr>
          <p:cNvPr descr="X」のロゴ、そういえばアレに似てない？ - ITmedia NEWS" id="519" name="Google Shape;519;p56"/>
          <p:cNvPicPr preferRelativeResize="0"/>
          <p:nvPr/>
        </p:nvPicPr>
        <p:blipFill rotWithShape="1">
          <a:blip r:embed="rId4">
            <a:alphaModFix/>
          </a:blip>
          <a:srcRect b="0" l="0" r="0" t="0"/>
          <a:stretch/>
        </p:blipFill>
        <p:spPr>
          <a:xfrm>
            <a:off x="6381750" y="923128"/>
            <a:ext cx="2133600" cy="1971675"/>
          </a:xfrm>
          <a:prstGeom prst="rect">
            <a:avLst/>
          </a:prstGeom>
          <a:noFill/>
          <a:ln>
            <a:noFill/>
          </a:ln>
        </p:spPr>
      </p:pic>
      <p:sp>
        <p:nvSpPr>
          <p:cNvPr descr="ユーザーの不満からインスタグラムが表示を改良、新規投稿を上位にする「ニューポスト」ボタン搭載 ｜デザインを深掘り MdN" id="520" name="Google Shape;520;p56"/>
          <p:cNvSpPr/>
          <p:nvPr/>
        </p:nvSpPr>
        <p:spPr>
          <a:xfrm>
            <a:off x="5695950" y="31464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ユーザーの不満からインスタグラムが表示を改良、新規投稿を上位にする「ニューポスト」ボタン搭載 ｜デザインを深掘り MdN" id="521" name="Google Shape;521;p56"/>
          <p:cNvSpPr/>
          <p:nvPr/>
        </p:nvSpPr>
        <p:spPr>
          <a:xfrm>
            <a:off x="5848350" y="32988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ユーザーの不満からインスタグラムが表示を改良、新規投稿を上位にする「ニューポスト」ボタン搭載 ｜デザインを深掘り MdN" id="522" name="Google Shape;522;p56"/>
          <p:cNvSpPr/>
          <p:nvPr/>
        </p:nvSpPr>
        <p:spPr>
          <a:xfrm>
            <a:off x="6000750" y="34512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nstagramのアイコンとアプリ表示について新デザインを発表。 | Metaについて" id="523" name="Google Shape;523;p56"/>
          <p:cNvPicPr preferRelativeResize="0"/>
          <p:nvPr/>
        </p:nvPicPr>
        <p:blipFill rotWithShape="1">
          <a:blip r:embed="rId5">
            <a:alphaModFix/>
          </a:blip>
          <a:srcRect b="0" l="0" r="0" t="0"/>
          <a:stretch/>
        </p:blipFill>
        <p:spPr>
          <a:xfrm>
            <a:off x="25400" y="621503"/>
            <a:ext cx="3403600" cy="2574926"/>
          </a:xfrm>
          <a:prstGeom prst="rect">
            <a:avLst/>
          </a:prstGeom>
          <a:noFill/>
          <a:ln>
            <a:noFill/>
          </a:ln>
        </p:spPr>
      </p:pic>
      <p:pic>
        <p:nvPicPr>
          <p:cNvPr descr="Facebook - ログインまたは登録" id="524" name="Google Shape;524;p56"/>
          <p:cNvPicPr preferRelativeResize="0"/>
          <p:nvPr/>
        </p:nvPicPr>
        <p:blipFill rotWithShape="1">
          <a:blip r:embed="rId6">
            <a:alphaModFix/>
          </a:blip>
          <a:srcRect b="0" l="0" r="0" t="0"/>
          <a:stretch/>
        </p:blipFill>
        <p:spPr>
          <a:xfrm>
            <a:off x="9124950" y="828671"/>
            <a:ext cx="2279650" cy="2160588"/>
          </a:xfrm>
          <a:prstGeom prst="rect">
            <a:avLst/>
          </a:prstGeom>
          <a:noFill/>
          <a:ln>
            <a:noFill/>
          </a:ln>
        </p:spPr>
      </p:pic>
      <p:sp>
        <p:nvSpPr>
          <p:cNvPr id="525" name="Google Shape;525;p56"/>
          <p:cNvSpPr txBox="1"/>
          <p:nvPr/>
        </p:nvSpPr>
        <p:spPr>
          <a:xfrm>
            <a:off x="285750" y="163013"/>
            <a:ext cx="4038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潜在顧客を集めよう　SNS</a:t>
            </a:r>
            <a:endParaRPr sz="2400">
              <a:solidFill>
                <a:schemeClr val="dk1"/>
              </a:solidFill>
              <a:latin typeface="Meiryo"/>
              <a:ea typeface="Meiryo"/>
              <a:cs typeface="Meiryo"/>
              <a:sym typeface="Meiryo"/>
            </a:endParaRPr>
          </a:p>
        </p:txBody>
      </p:sp>
      <p:sp>
        <p:nvSpPr>
          <p:cNvPr id="526" name="Google Shape;526;p56"/>
          <p:cNvSpPr txBox="1"/>
          <p:nvPr/>
        </p:nvSpPr>
        <p:spPr>
          <a:xfrm>
            <a:off x="742950" y="3451225"/>
            <a:ext cx="6781800"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目的によって使い分けが必要</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Instagram→潜在顧客向け</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ＬＩＮＥ→リピーター向け</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Ｘ（Twitter）→潜在顧客、メディア向け</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Facebook→お友達とのコミュニケーション</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p:txBody>
      </p:sp>
      <p:sp>
        <p:nvSpPr>
          <p:cNvPr id="527" name="Google Shape;527;p56"/>
          <p:cNvSpPr/>
          <p:nvPr/>
        </p:nvSpPr>
        <p:spPr>
          <a:xfrm>
            <a:off x="361950" y="3298825"/>
            <a:ext cx="6324600" cy="28956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528" name="Google Shape;528;p56"/>
          <p:cNvSpPr txBox="1"/>
          <p:nvPr/>
        </p:nvSpPr>
        <p:spPr>
          <a:xfrm>
            <a:off x="7143750" y="3756025"/>
            <a:ext cx="419100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SNSはGoogleビジネスプロフィールと連携ができるので、MEO対策の効果が期待できる。</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LINEはオンライン予約との連携が可能。</a:t>
            </a:r>
            <a:endParaRPr sz="1800">
              <a:solidFill>
                <a:schemeClr val="dk1"/>
              </a:solidFill>
              <a:latin typeface="Meiryo"/>
              <a:ea typeface="Meiryo"/>
              <a:cs typeface="Meiryo"/>
              <a:sym typeface="Meiryo"/>
            </a:endParaRPr>
          </a:p>
        </p:txBody>
      </p:sp>
      <p:sp>
        <p:nvSpPr>
          <p:cNvPr id="529" name="Google Shape;529;p56"/>
          <p:cNvSpPr/>
          <p:nvPr/>
        </p:nvSpPr>
        <p:spPr>
          <a:xfrm>
            <a:off x="7067550" y="3603625"/>
            <a:ext cx="4343400" cy="1971675"/>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7"/>
          <p:cNvSpPr txBox="1"/>
          <p:nvPr/>
        </p:nvSpPr>
        <p:spPr>
          <a:xfrm>
            <a:off x="742950" y="716119"/>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1F1F1F"/>
                </a:solidFill>
                <a:highlight>
                  <a:srgbClr val="FFFF00"/>
                </a:highlight>
                <a:latin typeface="Arial"/>
                <a:ea typeface="Arial"/>
                <a:cs typeface="Arial"/>
                <a:sym typeface="Arial"/>
              </a:rPr>
              <a:t>アカウント設定を</a:t>
            </a:r>
            <a:r>
              <a:rPr b="0" i="0" lang="ja-JP" sz="1600">
                <a:solidFill>
                  <a:srgbClr val="1F1F1F"/>
                </a:solidFill>
                <a:highlight>
                  <a:srgbClr val="FFFF00"/>
                </a:highlight>
                <a:latin typeface="Arial"/>
                <a:ea typeface="Arial"/>
                <a:cs typeface="Arial"/>
                <a:sym typeface="Arial"/>
              </a:rPr>
              <a:t>充実</a:t>
            </a:r>
            <a:r>
              <a:rPr b="0" i="0" lang="ja-JP" sz="1800">
                <a:solidFill>
                  <a:srgbClr val="1F1F1F"/>
                </a:solidFill>
                <a:highlight>
                  <a:srgbClr val="FFFF00"/>
                </a:highlight>
                <a:latin typeface="Arial"/>
                <a:ea typeface="Arial"/>
                <a:cs typeface="Arial"/>
                <a:sym typeface="Arial"/>
              </a:rPr>
              <a:t>させる</a:t>
            </a:r>
            <a:endParaRPr sz="1800">
              <a:solidFill>
                <a:schemeClr val="dk1"/>
              </a:solidFill>
              <a:highlight>
                <a:srgbClr val="FFFF00"/>
              </a:highlight>
              <a:latin typeface="Calibri"/>
              <a:ea typeface="Calibri"/>
              <a:cs typeface="Calibri"/>
              <a:sym typeface="Calibri"/>
            </a:endParaRPr>
          </a:p>
        </p:txBody>
      </p:sp>
      <p:sp>
        <p:nvSpPr>
          <p:cNvPr id="535" name="Google Shape;535;p57"/>
          <p:cNvSpPr txBox="1"/>
          <p:nvPr/>
        </p:nvSpPr>
        <p:spPr>
          <a:xfrm>
            <a:off x="285750" y="163013"/>
            <a:ext cx="4038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フォロワーを集めるコツ</a:t>
            </a:r>
            <a:endParaRPr sz="2400">
              <a:solidFill>
                <a:schemeClr val="dk1"/>
              </a:solidFill>
              <a:latin typeface="Meiryo"/>
              <a:ea typeface="Meiryo"/>
              <a:cs typeface="Meiryo"/>
              <a:sym typeface="Meiryo"/>
            </a:endParaRPr>
          </a:p>
        </p:txBody>
      </p:sp>
      <p:sp>
        <p:nvSpPr>
          <p:cNvPr id="536" name="Google Shape;536;p57"/>
          <p:cNvSpPr txBox="1"/>
          <p:nvPr/>
        </p:nvSpPr>
        <p:spPr>
          <a:xfrm>
            <a:off x="666750" y="1288308"/>
            <a:ext cx="9829800" cy="738664"/>
          </a:xfrm>
          <a:prstGeom prst="rect">
            <a:avLst/>
          </a:prstGeom>
          <a:noFill/>
          <a:ln>
            <a:noFill/>
          </a:ln>
        </p:spPr>
        <p:txBody>
          <a:bodyPr anchorCtr="0" anchor="t" bIns="45700" lIns="91425" spcFirstLastPara="1" rIns="91425" wrap="square" tIns="45700">
            <a:spAutoFit/>
          </a:bodyPr>
          <a:lstStyle/>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プロフィールを詳細に記入する: 自己紹介、興味のあること、ウェブサイトなどを明記しましょう。</a:t>
            </a:r>
            <a:endParaRPr b="0" i="0" sz="14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400"/>
              <a:buFont typeface="Arial"/>
              <a:buNone/>
            </a:pPr>
            <a:r>
              <a:t/>
            </a:r>
            <a:endParaRPr b="0" i="0" sz="1400">
              <a:solidFill>
                <a:srgbClr val="1F1F1F"/>
              </a:solidFill>
              <a:latin typeface="Arial"/>
              <a:ea typeface="Arial"/>
              <a:cs typeface="Arial"/>
              <a:sym typeface="Arial"/>
            </a:endParaRPr>
          </a:p>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アイコンとヘッダー画像を魅力的にする: アカウントの第一印象を左右するため、高画質で統一感のある画像を選びましょう。</a:t>
            </a:r>
            <a:endParaRPr/>
          </a:p>
        </p:txBody>
      </p:sp>
      <p:sp>
        <p:nvSpPr>
          <p:cNvPr id="537" name="Google Shape;537;p57"/>
          <p:cNvSpPr txBox="1"/>
          <p:nvPr/>
        </p:nvSpPr>
        <p:spPr>
          <a:xfrm>
            <a:off x="717550" y="2229829"/>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1F1F1F"/>
                </a:solidFill>
                <a:highlight>
                  <a:srgbClr val="FFFF00"/>
                </a:highlight>
                <a:latin typeface="Arial"/>
                <a:ea typeface="Arial"/>
                <a:cs typeface="Arial"/>
                <a:sym typeface="Arial"/>
              </a:rPr>
              <a:t>質の高いコンテンツを</a:t>
            </a:r>
            <a:r>
              <a:rPr b="0" i="0" lang="ja-JP" sz="1600">
                <a:solidFill>
                  <a:srgbClr val="1F1F1F"/>
                </a:solidFill>
                <a:highlight>
                  <a:srgbClr val="FFFF00"/>
                </a:highlight>
                <a:latin typeface="Arial"/>
                <a:ea typeface="Arial"/>
                <a:cs typeface="Arial"/>
                <a:sym typeface="Arial"/>
              </a:rPr>
              <a:t>投稿</a:t>
            </a:r>
            <a:r>
              <a:rPr b="0" i="0" lang="ja-JP" sz="1800">
                <a:solidFill>
                  <a:srgbClr val="1F1F1F"/>
                </a:solidFill>
                <a:highlight>
                  <a:srgbClr val="FFFF00"/>
                </a:highlight>
                <a:latin typeface="Arial"/>
                <a:ea typeface="Arial"/>
                <a:cs typeface="Arial"/>
                <a:sym typeface="Arial"/>
              </a:rPr>
              <a:t>する</a:t>
            </a:r>
            <a:endParaRPr sz="1800">
              <a:solidFill>
                <a:schemeClr val="dk1"/>
              </a:solidFill>
              <a:highlight>
                <a:srgbClr val="FFFF00"/>
              </a:highlight>
              <a:latin typeface="Calibri"/>
              <a:ea typeface="Calibri"/>
              <a:cs typeface="Calibri"/>
              <a:sym typeface="Calibri"/>
            </a:endParaRPr>
          </a:p>
        </p:txBody>
      </p:sp>
      <p:sp>
        <p:nvSpPr>
          <p:cNvPr id="538" name="Google Shape;538;p57"/>
          <p:cNvSpPr txBox="1"/>
          <p:nvPr/>
        </p:nvSpPr>
        <p:spPr>
          <a:xfrm>
            <a:off x="717550" y="2765425"/>
            <a:ext cx="10375900" cy="1600438"/>
          </a:xfrm>
          <a:prstGeom prst="rect">
            <a:avLst/>
          </a:prstGeom>
          <a:noFill/>
          <a:ln>
            <a:noFill/>
          </a:ln>
        </p:spPr>
        <p:txBody>
          <a:bodyPr anchorCtr="0" anchor="t" bIns="45700" lIns="91425" spcFirstLastPara="1" rIns="91425" wrap="square" tIns="45700">
            <a:spAutoFit/>
          </a:bodyPr>
          <a:lstStyle/>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ターゲット層に合わせた内容: 興味を持ってもらえるような投稿を心がけましょう。</a:t>
            </a:r>
            <a:endParaRPr b="0" i="0" sz="14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400"/>
              <a:buFont typeface="Arial"/>
              <a:buNone/>
            </a:pPr>
            <a:r>
              <a:t/>
            </a:r>
            <a:endParaRPr b="0" i="0" sz="1400">
              <a:solidFill>
                <a:srgbClr val="1F1F1F"/>
              </a:solidFill>
              <a:latin typeface="Arial"/>
              <a:ea typeface="Arial"/>
              <a:cs typeface="Arial"/>
              <a:sym typeface="Arial"/>
            </a:endParaRPr>
          </a:p>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高画質な写真や動画: 綺麗な画像は目に留まりやすく、印象を与えられます。</a:t>
            </a:r>
            <a:endParaRPr b="0" i="0" sz="14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400"/>
              <a:buFont typeface="Arial"/>
              <a:buNone/>
            </a:pPr>
            <a:r>
              <a:t/>
            </a:r>
            <a:endParaRPr b="0" i="0" sz="1400">
              <a:solidFill>
                <a:srgbClr val="1F1F1F"/>
              </a:solidFill>
              <a:latin typeface="Arial"/>
              <a:ea typeface="Arial"/>
              <a:cs typeface="Arial"/>
              <a:sym typeface="Arial"/>
            </a:endParaRPr>
          </a:p>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オリジナリティのあるコンテンツ: 他のアカウントと差別化できるような投稿をしましょう。</a:t>
            </a:r>
            <a:endParaRPr b="0" i="0" sz="14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400"/>
              <a:buFont typeface="Arial"/>
              <a:buNone/>
            </a:pPr>
            <a:r>
              <a:t/>
            </a:r>
            <a:endParaRPr b="0" i="0" sz="1400">
              <a:solidFill>
                <a:srgbClr val="1F1F1F"/>
              </a:solidFill>
              <a:latin typeface="Arial"/>
              <a:ea typeface="Arial"/>
              <a:cs typeface="Arial"/>
              <a:sym typeface="Arial"/>
            </a:endParaRPr>
          </a:p>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キャプションを丁寧に書く: 写真の内容や想いを伝え、興味を引くようなキャプションを書きましょう。</a:t>
            </a:r>
            <a:endParaRPr/>
          </a:p>
        </p:txBody>
      </p:sp>
      <p:sp>
        <p:nvSpPr>
          <p:cNvPr id="539" name="Google Shape;539;p57"/>
          <p:cNvSpPr txBox="1"/>
          <p:nvPr/>
        </p:nvSpPr>
        <p:spPr>
          <a:xfrm>
            <a:off x="819150" y="4509902"/>
            <a:ext cx="5848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1F1F1F"/>
                </a:solidFill>
                <a:highlight>
                  <a:srgbClr val="FFFF00"/>
                </a:highlight>
                <a:latin typeface="Arial"/>
                <a:ea typeface="Arial"/>
                <a:cs typeface="Arial"/>
                <a:sym typeface="Arial"/>
              </a:rPr>
              <a:t>ハッシュタグを活用する　#</a:t>
            </a:r>
            <a:endParaRPr sz="1800">
              <a:solidFill>
                <a:schemeClr val="dk1"/>
              </a:solidFill>
              <a:highlight>
                <a:srgbClr val="FFFF00"/>
              </a:highlight>
              <a:latin typeface="Calibri"/>
              <a:ea typeface="Calibri"/>
              <a:cs typeface="Calibri"/>
              <a:sym typeface="Calibri"/>
            </a:endParaRPr>
          </a:p>
        </p:txBody>
      </p:sp>
      <p:sp>
        <p:nvSpPr>
          <p:cNvPr id="540" name="Google Shape;540;p57"/>
          <p:cNvSpPr txBox="1"/>
          <p:nvPr/>
        </p:nvSpPr>
        <p:spPr>
          <a:xfrm>
            <a:off x="812800" y="5023273"/>
            <a:ext cx="9753600" cy="1169551"/>
          </a:xfrm>
          <a:prstGeom prst="rect">
            <a:avLst/>
          </a:prstGeom>
          <a:noFill/>
          <a:ln>
            <a:noFill/>
          </a:ln>
        </p:spPr>
        <p:txBody>
          <a:bodyPr anchorCtr="0" anchor="t" bIns="45700" lIns="91425" spcFirstLastPara="1" rIns="91425" wrap="square" tIns="45700">
            <a:spAutoFit/>
          </a:bodyPr>
          <a:lstStyle/>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関連性の高いハッシュタグを選ぶ: 投稿内容に関連するハッシュタグを選びましょう。</a:t>
            </a:r>
            <a:endParaRPr b="0" i="0" sz="14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400"/>
              <a:buFont typeface="Arial"/>
              <a:buNone/>
            </a:pPr>
            <a:r>
              <a:t/>
            </a:r>
            <a:endParaRPr b="0" i="0" sz="1400">
              <a:solidFill>
                <a:srgbClr val="1F1F1F"/>
              </a:solidFill>
              <a:latin typeface="Arial"/>
              <a:ea typeface="Arial"/>
              <a:cs typeface="Arial"/>
              <a:sym typeface="Arial"/>
            </a:endParaRPr>
          </a:p>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人気のハッシュタグも活用する: 多くのユーザーに見てもらえる可能性が高くなります。</a:t>
            </a:r>
            <a:endParaRPr b="0" i="0" sz="1400">
              <a:solidFill>
                <a:srgbClr val="1F1F1F"/>
              </a:solidFill>
              <a:latin typeface="Arial"/>
              <a:ea typeface="Arial"/>
              <a:cs typeface="Arial"/>
              <a:sym typeface="Arial"/>
            </a:endParaRPr>
          </a:p>
          <a:p>
            <a:pPr indent="0" lvl="0" marL="0" marR="0" rtl="0" algn="l">
              <a:spcBef>
                <a:spcPts val="0"/>
              </a:spcBef>
              <a:spcAft>
                <a:spcPts val="0"/>
              </a:spcAft>
              <a:buClr>
                <a:schemeClr val="dk1"/>
              </a:buClr>
              <a:buSzPts val="1400"/>
              <a:buFont typeface="Arial"/>
              <a:buNone/>
            </a:pPr>
            <a:r>
              <a:t/>
            </a:r>
            <a:endParaRPr b="0" i="0" sz="1400">
              <a:solidFill>
                <a:srgbClr val="1F1F1F"/>
              </a:solidFill>
              <a:latin typeface="Arial"/>
              <a:ea typeface="Arial"/>
              <a:cs typeface="Arial"/>
              <a:sym typeface="Arial"/>
            </a:endParaRPr>
          </a:p>
          <a:p>
            <a:pPr indent="-88900" lvl="0" marL="0" marR="0" rtl="0" algn="l">
              <a:spcBef>
                <a:spcPts val="0"/>
              </a:spcBef>
              <a:spcAft>
                <a:spcPts val="0"/>
              </a:spcAft>
              <a:buClr>
                <a:srgbClr val="1F1F1F"/>
              </a:buClr>
              <a:buSzPts val="1400"/>
              <a:buFont typeface="Arial"/>
              <a:buChar char="•"/>
            </a:pPr>
            <a:r>
              <a:rPr b="0" i="0" lang="ja-JP" sz="1400">
                <a:solidFill>
                  <a:srgbClr val="1F1F1F"/>
                </a:solidFill>
                <a:latin typeface="Arial"/>
                <a:ea typeface="Arial"/>
                <a:cs typeface="Arial"/>
                <a:sym typeface="Arial"/>
              </a:rPr>
              <a:t>投稿内容に合ったハッシュタグの組み合わせ: 適切な組み合わせで効果を高めましょう。</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8"/>
          <p:cNvSpPr txBox="1"/>
          <p:nvPr/>
        </p:nvSpPr>
        <p:spPr>
          <a:xfrm>
            <a:off x="2266950" y="3067992"/>
            <a:ext cx="8229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フォローする→フォロワーの投稿に「いいね」する</a:t>
            </a:r>
            <a:endParaRPr sz="2400">
              <a:solidFill>
                <a:schemeClr val="dk1"/>
              </a:solidFill>
              <a:latin typeface="Meiryo"/>
              <a:ea typeface="Meiryo"/>
              <a:cs typeface="Meiryo"/>
              <a:sym typeface="Meiry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59"/>
          <p:cNvPicPr preferRelativeResize="0"/>
          <p:nvPr/>
        </p:nvPicPr>
        <p:blipFill rotWithShape="1">
          <a:blip r:embed="rId3">
            <a:alphaModFix/>
          </a:blip>
          <a:srcRect b="13042" l="770" r="10732" t="7988"/>
          <a:stretch/>
        </p:blipFill>
        <p:spPr>
          <a:xfrm>
            <a:off x="1123950" y="327025"/>
            <a:ext cx="8758238" cy="5210175"/>
          </a:xfrm>
          <a:prstGeom prst="rect">
            <a:avLst/>
          </a:prstGeom>
          <a:noFill/>
          <a:ln>
            <a:noFill/>
          </a:ln>
        </p:spPr>
      </p:pic>
      <p:sp>
        <p:nvSpPr>
          <p:cNvPr id="551" name="Google Shape;551;p59"/>
          <p:cNvSpPr txBox="1"/>
          <p:nvPr/>
        </p:nvSpPr>
        <p:spPr>
          <a:xfrm>
            <a:off x="819150" y="5737225"/>
            <a:ext cx="7772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１回20件まで自動で「いいね」をしてくれる</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6"/>
          <p:cNvSpPr txBox="1"/>
          <p:nvPr/>
        </p:nvSpPr>
        <p:spPr>
          <a:xfrm>
            <a:off x="361950" y="2536825"/>
            <a:ext cx="11696700" cy="223798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ja-JP" sz="3200">
                <a:solidFill>
                  <a:srgbClr val="3F3F3F"/>
                </a:solidFill>
                <a:latin typeface="Arial"/>
                <a:ea typeface="Arial"/>
                <a:cs typeface="Arial"/>
                <a:sym typeface="Arial"/>
              </a:rPr>
              <a:t>クリニックのホームページを活用した集患施策</a:t>
            </a:r>
            <a:endParaRPr b="1" sz="3200">
              <a:solidFill>
                <a:srgbClr val="3F3F3F"/>
              </a:solidFill>
              <a:latin typeface="Arial"/>
              <a:ea typeface="Arial"/>
              <a:cs typeface="Arial"/>
              <a:sym typeface="Arial"/>
            </a:endParaRPr>
          </a:p>
          <a:p>
            <a:pPr indent="0" lvl="0" marL="0" marR="0" rtl="0" algn="ctr">
              <a:lnSpc>
                <a:spcPct val="150000"/>
              </a:lnSpc>
              <a:spcBef>
                <a:spcPts val="0"/>
              </a:spcBef>
              <a:spcAft>
                <a:spcPts val="0"/>
              </a:spcAft>
              <a:buNone/>
            </a:pPr>
            <a:r>
              <a:t/>
            </a:r>
            <a:endParaRPr b="1" sz="3200">
              <a:solidFill>
                <a:srgbClr val="3F3F3F"/>
              </a:solidFill>
              <a:latin typeface="Arial"/>
              <a:ea typeface="Arial"/>
              <a:cs typeface="Arial"/>
              <a:sym typeface="Arial"/>
            </a:endParaRPr>
          </a:p>
          <a:p>
            <a:pPr indent="0" lvl="0" marL="0" marR="0" rtl="0" algn="ctr">
              <a:lnSpc>
                <a:spcPct val="150000"/>
              </a:lnSpc>
              <a:spcBef>
                <a:spcPts val="0"/>
              </a:spcBef>
              <a:spcAft>
                <a:spcPts val="0"/>
              </a:spcAft>
              <a:buNone/>
            </a:pPr>
            <a:r>
              <a:rPr b="1" lang="ja-JP" sz="3200">
                <a:solidFill>
                  <a:srgbClr val="3F3F3F"/>
                </a:solidFill>
                <a:latin typeface="Arial"/>
                <a:ea typeface="Arial"/>
                <a:cs typeface="Arial"/>
                <a:sym typeface="Arial"/>
              </a:rPr>
              <a:t>広告を活用した集患施策は３月</a:t>
            </a:r>
            <a:endParaRPr b="1" sz="3200">
              <a:solidFill>
                <a:srgbClr val="3F3F3F"/>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60"/>
          <p:cNvPicPr preferRelativeResize="0"/>
          <p:nvPr/>
        </p:nvPicPr>
        <p:blipFill rotWithShape="1">
          <a:blip r:embed="rId3">
            <a:alphaModFix/>
          </a:blip>
          <a:srcRect b="21462" l="4619" r="9143" t="12705"/>
          <a:stretch/>
        </p:blipFill>
        <p:spPr>
          <a:xfrm>
            <a:off x="1581149" y="403225"/>
            <a:ext cx="8534401" cy="4343401"/>
          </a:xfrm>
          <a:prstGeom prst="rect">
            <a:avLst/>
          </a:prstGeom>
          <a:noFill/>
          <a:ln>
            <a:noFill/>
          </a:ln>
        </p:spPr>
      </p:pic>
      <p:sp>
        <p:nvSpPr>
          <p:cNvPr id="557" name="Google Shape;557;p60"/>
          <p:cNvSpPr txBox="1"/>
          <p:nvPr/>
        </p:nvSpPr>
        <p:spPr>
          <a:xfrm>
            <a:off x="819150" y="5737225"/>
            <a:ext cx="7772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１回50件まで自動で「いいね」をしてくれる</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61"/>
          <p:cNvSpPr txBox="1"/>
          <p:nvPr/>
        </p:nvSpPr>
        <p:spPr>
          <a:xfrm>
            <a:off x="742950" y="403225"/>
            <a:ext cx="4038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まとめ</a:t>
            </a:r>
            <a:endParaRPr sz="2400">
              <a:solidFill>
                <a:schemeClr val="dk1"/>
              </a:solidFill>
              <a:latin typeface="Meiryo"/>
              <a:ea typeface="Meiryo"/>
              <a:cs typeface="Meiryo"/>
              <a:sym typeface="Meiryo"/>
            </a:endParaRPr>
          </a:p>
        </p:txBody>
      </p:sp>
      <p:sp>
        <p:nvSpPr>
          <p:cNvPr id="563" name="Google Shape;563;p61"/>
          <p:cNvSpPr txBox="1"/>
          <p:nvPr/>
        </p:nvSpPr>
        <p:spPr>
          <a:xfrm>
            <a:off x="1123950" y="2155825"/>
            <a:ext cx="951865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Meiryo"/>
                <a:ea typeface="Meiryo"/>
                <a:cs typeface="Meiryo"/>
                <a:sym typeface="Meiryo"/>
              </a:rPr>
              <a:t>①緊急・重要→ローカルSEO対策、MEO対策</a:t>
            </a:r>
            <a:endParaRPr sz="3200">
              <a:solidFill>
                <a:schemeClr val="dk1"/>
              </a:solidFill>
              <a:latin typeface="Meiryo"/>
              <a:ea typeface="Meiryo"/>
              <a:cs typeface="Meiryo"/>
              <a:sym typeface="Meiryo"/>
            </a:endParaRPr>
          </a:p>
          <a:p>
            <a:pPr indent="0" lvl="0" marL="0" marR="0" rtl="0" algn="l">
              <a:spcBef>
                <a:spcPts val="0"/>
              </a:spcBef>
              <a:spcAft>
                <a:spcPts val="0"/>
              </a:spcAft>
              <a:buNone/>
            </a:pPr>
            <a:r>
              <a:t/>
            </a:r>
            <a:endParaRPr sz="3200">
              <a:solidFill>
                <a:schemeClr val="dk1"/>
              </a:solidFill>
              <a:latin typeface="Meiryo"/>
              <a:ea typeface="Meiryo"/>
              <a:cs typeface="Meiryo"/>
              <a:sym typeface="Meiryo"/>
            </a:endParaRPr>
          </a:p>
          <a:p>
            <a:pPr indent="0" lvl="0" marL="0" marR="0" rtl="0" algn="l">
              <a:spcBef>
                <a:spcPts val="0"/>
              </a:spcBef>
              <a:spcAft>
                <a:spcPts val="0"/>
              </a:spcAft>
              <a:buNone/>
            </a:pPr>
            <a:r>
              <a:rPr lang="ja-JP" sz="3200">
                <a:solidFill>
                  <a:schemeClr val="dk1"/>
                </a:solidFill>
                <a:latin typeface="Meiryo"/>
                <a:ea typeface="Meiryo"/>
                <a:cs typeface="Meiryo"/>
                <a:sym typeface="Meiryo"/>
              </a:rPr>
              <a:t>②重要・NOT緊急→SEO対策、SNS</a:t>
            </a:r>
            <a:endParaRPr sz="3200">
              <a:solidFill>
                <a:schemeClr val="dk1"/>
              </a:solidFill>
              <a:latin typeface="Meiryo"/>
              <a:ea typeface="Meiryo"/>
              <a:cs typeface="Meiryo"/>
              <a:sym typeface="Meiryo"/>
            </a:endParaRPr>
          </a:p>
        </p:txBody>
      </p:sp>
      <p:sp>
        <p:nvSpPr>
          <p:cNvPr id="564" name="Google Shape;564;p61"/>
          <p:cNvSpPr/>
          <p:nvPr/>
        </p:nvSpPr>
        <p:spPr>
          <a:xfrm>
            <a:off x="895350" y="1927225"/>
            <a:ext cx="9220200" cy="20574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2"/>
          <p:cNvSpPr txBox="1"/>
          <p:nvPr/>
        </p:nvSpPr>
        <p:spPr>
          <a:xfrm>
            <a:off x="2647950" y="3070225"/>
            <a:ext cx="67056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3200">
                <a:solidFill>
                  <a:schemeClr val="dk1"/>
                </a:solidFill>
                <a:latin typeface="Meiryo"/>
                <a:ea typeface="Meiryo"/>
                <a:cs typeface="Meiryo"/>
                <a:sym typeface="Meiryo"/>
              </a:rPr>
              <a:t>ご清聴ありがとうございました</a:t>
            </a:r>
            <a:endParaRPr sz="3200">
              <a:solidFill>
                <a:schemeClr val="dk1"/>
              </a:solidFill>
              <a:latin typeface="Meiryo"/>
              <a:ea typeface="Meiryo"/>
              <a:cs typeface="Meiryo"/>
              <a:sym typeface="Meiry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7"/>
          <p:cNvSpPr txBox="1"/>
          <p:nvPr/>
        </p:nvSpPr>
        <p:spPr>
          <a:xfrm>
            <a:off x="4476750" y="3067992"/>
            <a:ext cx="518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2400">
                <a:solidFill>
                  <a:schemeClr val="dk1"/>
                </a:solidFill>
                <a:latin typeface="Meiryo"/>
                <a:ea typeface="Meiryo"/>
                <a:cs typeface="Meiryo"/>
                <a:sym typeface="Meiryo"/>
              </a:rPr>
              <a:t>時代が変わりました</a:t>
            </a:r>
            <a:endParaRPr sz="2400">
              <a:solidFill>
                <a:schemeClr val="dk1"/>
              </a:solidFill>
              <a:latin typeface="Meiryo"/>
              <a:ea typeface="Meiryo"/>
              <a:cs typeface="Meiryo"/>
              <a:sym typeface="Meiry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descr="伝説の番組「８時だョ！全員集合」そしてドリフターズの笑いのカタチを解き明かす番組がNHKで放送 | エンターテイメント - Japaaan さん" id="110" name="Google Shape;110;p8"/>
          <p:cNvPicPr preferRelativeResize="0"/>
          <p:nvPr/>
        </p:nvPicPr>
        <p:blipFill rotWithShape="1">
          <a:blip r:embed="rId3">
            <a:alphaModFix/>
          </a:blip>
          <a:srcRect b="0" l="0" r="0" t="0"/>
          <a:stretch/>
        </p:blipFill>
        <p:spPr>
          <a:xfrm>
            <a:off x="514350" y="3451225"/>
            <a:ext cx="3003550" cy="1981200"/>
          </a:xfrm>
          <a:prstGeom prst="rect">
            <a:avLst/>
          </a:prstGeom>
          <a:noFill/>
          <a:ln>
            <a:noFill/>
          </a:ln>
        </p:spPr>
      </p:pic>
      <p:pic>
        <p:nvPicPr>
          <p:cNvPr descr="志村けんさん本当にありがとうございました。８時だよ全員集合！ドリフの大爆笑！ | 愛知のルーフテント販売店ヴォールキャンパー さん" id="111" name="Google Shape;111;p8"/>
          <p:cNvPicPr preferRelativeResize="0"/>
          <p:nvPr/>
        </p:nvPicPr>
        <p:blipFill rotWithShape="1">
          <a:blip r:embed="rId4">
            <a:alphaModFix/>
          </a:blip>
          <a:srcRect b="0" l="0" r="0" t="0"/>
          <a:stretch/>
        </p:blipFill>
        <p:spPr>
          <a:xfrm>
            <a:off x="514350" y="784225"/>
            <a:ext cx="3003550" cy="1905000"/>
          </a:xfrm>
          <a:prstGeom prst="rect">
            <a:avLst/>
          </a:prstGeom>
          <a:noFill/>
          <a:ln>
            <a:noFill/>
          </a:ln>
        </p:spPr>
      </p:pic>
      <p:sp>
        <p:nvSpPr>
          <p:cNvPr id="112" name="Google Shape;112;p8"/>
          <p:cNvSpPr txBox="1"/>
          <p:nvPr/>
        </p:nvSpPr>
        <p:spPr>
          <a:xfrm>
            <a:off x="4324350" y="1165225"/>
            <a:ext cx="584835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chemeClr val="dk1"/>
                </a:solidFill>
                <a:latin typeface="Arial"/>
                <a:ea typeface="Arial"/>
                <a:cs typeface="Arial"/>
                <a:sym typeface="Arial"/>
              </a:rPr>
              <a:t>『</a:t>
            </a:r>
            <a:r>
              <a:rPr b="1" i="0" lang="ja-JP" sz="1800">
                <a:solidFill>
                  <a:schemeClr val="dk1"/>
                </a:solidFill>
                <a:latin typeface="Arial"/>
                <a:ea typeface="Arial"/>
                <a:cs typeface="Arial"/>
                <a:sym typeface="Arial"/>
              </a:rPr>
              <a:t>8時だョ!全員集合</a:t>
            </a:r>
            <a:r>
              <a:rPr b="0" i="0" lang="ja-JP" sz="1800">
                <a:solidFill>
                  <a:schemeClr val="dk1"/>
                </a:solidFill>
                <a:latin typeface="Arial"/>
                <a:ea typeface="Arial"/>
                <a:cs typeface="Arial"/>
                <a:sym typeface="Arial"/>
              </a:rPr>
              <a:t>』（はちじだよぜんいんしゅうごう）は、</a:t>
            </a:r>
            <a:r>
              <a:rPr b="0" i="0" lang="ja-JP" sz="1800" u="sng" strike="noStrike">
                <a:solidFill>
                  <a:schemeClr val="dk1"/>
                </a:solidFill>
                <a:latin typeface="Arial"/>
                <a:ea typeface="Arial"/>
                <a:cs typeface="Arial"/>
                <a:sym typeface="Arial"/>
                <a:hlinkClick r:id="rId5">
                  <a:extLst>
                    <a:ext uri="{A12FA001-AC4F-418D-AE19-62706E023703}">
                      <ahyp:hlinkClr val="tx"/>
                    </a:ext>
                  </a:extLst>
                </a:hlinkClick>
              </a:rPr>
              <a:t>1969年</a:t>
            </a:r>
            <a:r>
              <a:rPr b="0" i="0" lang="ja-JP" sz="1800" u="sng" strike="noStrike">
                <a:solidFill>
                  <a:schemeClr val="dk1"/>
                </a:solidFill>
                <a:latin typeface="Arial"/>
                <a:ea typeface="Arial"/>
                <a:cs typeface="Arial"/>
                <a:sym typeface="Arial"/>
                <a:hlinkClick r:id="rId6">
                  <a:extLst>
                    <a:ext uri="{A12FA001-AC4F-418D-AE19-62706E023703}">
                      <ahyp:hlinkClr val="tx"/>
                    </a:ext>
                  </a:extLst>
                </a:hlinkClick>
              </a:rPr>
              <a:t>10月4日</a:t>
            </a:r>
            <a:r>
              <a:rPr b="0" i="0" lang="ja-JP" sz="1800">
                <a:solidFill>
                  <a:schemeClr val="dk1"/>
                </a:solidFill>
                <a:latin typeface="Arial"/>
                <a:ea typeface="Arial"/>
                <a:cs typeface="Arial"/>
                <a:sym typeface="Arial"/>
              </a:rPr>
              <a:t>から</a:t>
            </a:r>
            <a:r>
              <a:rPr b="0" i="0" lang="ja-JP" sz="1800" u="sng" strike="noStrike">
                <a:solidFill>
                  <a:schemeClr val="dk1"/>
                </a:solidFill>
                <a:latin typeface="Arial"/>
                <a:ea typeface="Arial"/>
                <a:cs typeface="Arial"/>
                <a:sym typeface="Arial"/>
                <a:hlinkClick r:id="rId7">
                  <a:extLst>
                    <a:ext uri="{A12FA001-AC4F-418D-AE19-62706E023703}">
                      <ahyp:hlinkClr val="tx"/>
                    </a:ext>
                  </a:extLst>
                </a:hlinkClick>
              </a:rPr>
              <a:t>1971年</a:t>
            </a:r>
            <a:r>
              <a:rPr b="0" i="0" lang="ja-JP" sz="1800" u="sng" strike="noStrike">
                <a:solidFill>
                  <a:schemeClr val="dk1"/>
                </a:solidFill>
                <a:latin typeface="Arial"/>
                <a:ea typeface="Arial"/>
                <a:cs typeface="Arial"/>
                <a:sym typeface="Arial"/>
                <a:hlinkClick r:id="rId8">
                  <a:extLst>
                    <a:ext uri="{A12FA001-AC4F-418D-AE19-62706E023703}">
                      <ahyp:hlinkClr val="tx"/>
                    </a:ext>
                  </a:extLst>
                </a:hlinkClick>
              </a:rPr>
              <a:t>3月27日</a:t>
            </a:r>
            <a:r>
              <a:rPr b="0" i="0" lang="ja-JP" sz="1800">
                <a:solidFill>
                  <a:schemeClr val="dk1"/>
                </a:solidFill>
                <a:latin typeface="Arial"/>
                <a:ea typeface="Arial"/>
                <a:cs typeface="Arial"/>
                <a:sym typeface="Arial"/>
              </a:rPr>
              <a:t>、および同年</a:t>
            </a:r>
            <a:r>
              <a:rPr b="0" i="0" lang="ja-JP" sz="1800" u="sng" strike="noStrike">
                <a:solidFill>
                  <a:schemeClr val="dk1"/>
                </a:solidFill>
                <a:latin typeface="Arial"/>
                <a:ea typeface="Arial"/>
                <a:cs typeface="Arial"/>
                <a:sym typeface="Arial"/>
                <a:hlinkClick r:id="rId9">
                  <a:extLst>
                    <a:ext uri="{A12FA001-AC4F-418D-AE19-62706E023703}">
                      <ahyp:hlinkClr val="tx"/>
                    </a:ext>
                  </a:extLst>
                </a:hlinkClick>
              </a:rPr>
              <a:t>10月2日</a:t>
            </a:r>
            <a:r>
              <a:rPr b="0" i="0" lang="ja-JP" sz="1800">
                <a:solidFill>
                  <a:schemeClr val="dk1"/>
                </a:solidFill>
                <a:latin typeface="Arial"/>
                <a:ea typeface="Arial"/>
                <a:cs typeface="Arial"/>
                <a:sym typeface="Arial"/>
              </a:rPr>
              <a:t>から</a:t>
            </a:r>
            <a:r>
              <a:rPr b="0" i="0" lang="ja-JP" sz="1800" u="sng" strike="noStrike">
                <a:solidFill>
                  <a:schemeClr val="dk1"/>
                </a:solidFill>
                <a:latin typeface="Arial"/>
                <a:ea typeface="Arial"/>
                <a:cs typeface="Arial"/>
                <a:sym typeface="Arial"/>
                <a:hlinkClick r:id="rId10">
                  <a:extLst>
                    <a:ext uri="{A12FA001-AC4F-418D-AE19-62706E023703}">
                      <ahyp:hlinkClr val="tx"/>
                    </a:ext>
                  </a:extLst>
                </a:hlinkClick>
              </a:rPr>
              <a:t>1985年</a:t>
            </a:r>
            <a:r>
              <a:rPr b="0" i="0" lang="ja-JP" sz="1800" u="sng" strike="noStrike">
                <a:solidFill>
                  <a:schemeClr val="dk1"/>
                </a:solidFill>
                <a:latin typeface="Arial"/>
                <a:ea typeface="Arial"/>
                <a:cs typeface="Arial"/>
                <a:sym typeface="Arial"/>
                <a:hlinkClick r:id="rId11">
                  <a:extLst>
                    <a:ext uri="{A12FA001-AC4F-418D-AE19-62706E023703}">
                      <ahyp:hlinkClr val="tx"/>
                    </a:ext>
                  </a:extLst>
                </a:hlinkClick>
              </a:rPr>
              <a:t>9月28日</a:t>
            </a:r>
            <a:r>
              <a:rPr b="0" i="0" lang="ja-JP" sz="1800">
                <a:solidFill>
                  <a:schemeClr val="dk1"/>
                </a:solidFill>
                <a:latin typeface="Arial"/>
                <a:ea typeface="Arial"/>
                <a:cs typeface="Arial"/>
                <a:sym typeface="Arial"/>
              </a:rPr>
              <a:t>までの2期にわたって</a:t>
            </a:r>
            <a:r>
              <a:rPr b="0" i="0" lang="ja-JP" sz="1800" u="sng" strike="noStrike">
                <a:solidFill>
                  <a:schemeClr val="dk1"/>
                </a:solidFill>
                <a:latin typeface="Arial"/>
                <a:ea typeface="Arial"/>
                <a:cs typeface="Arial"/>
                <a:sym typeface="Arial"/>
                <a:hlinkClick r:id="rId12">
                  <a:extLst>
                    <a:ext uri="{A12FA001-AC4F-418D-AE19-62706E023703}">
                      <ahyp:hlinkClr val="tx"/>
                    </a:ext>
                  </a:extLst>
                </a:hlinkClick>
              </a:rPr>
              <a:t>TBS系列</a:t>
            </a:r>
            <a:r>
              <a:rPr b="0" i="0" lang="ja-JP" sz="1800">
                <a:solidFill>
                  <a:schemeClr val="dk1"/>
                </a:solidFill>
                <a:latin typeface="Arial"/>
                <a:ea typeface="Arial"/>
                <a:cs typeface="Arial"/>
                <a:sym typeface="Arial"/>
              </a:rPr>
              <a:t>で毎週土曜日の20:00 - 20:54 （</a:t>
            </a:r>
            <a:r>
              <a:rPr b="0" i="0" lang="ja-JP" sz="1800" u="sng" strike="noStrike">
                <a:solidFill>
                  <a:schemeClr val="dk1"/>
                </a:solidFill>
                <a:latin typeface="Arial"/>
                <a:ea typeface="Arial"/>
                <a:cs typeface="Arial"/>
                <a:sym typeface="Arial"/>
                <a:hlinkClick r:id="rId13">
                  <a:extLst>
                    <a:ext uri="{A12FA001-AC4F-418D-AE19-62706E023703}">
                      <ahyp:hlinkClr val="tx"/>
                    </a:ext>
                  </a:extLst>
                </a:hlinkClick>
              </a:rPr>
              <a:t>JST</a:t>
            </a:r>
            <a:r>
              <a:rPr b="0" i="0" lang="ja-JP" sz="1800">
                <a:solidFill>
                  <a:schemeClr val="dk1"/>
                </a:solidFill>
                <a:latin typeface="Arial"/>
                <a:ea typeface="Arial"/>
                <a:cs typeface="Arial"/>
                <a:sym typeface="Arial"/>
              </a:rPr>
              <a:t>、1972年9月までは20:56、1982年9月までは20:55）に放送されていた</a:t>
            </a:r>
            <a:r>
              <a:rPr b="0" i="0" lang="ja-JP" sz="1800" u="sng" strike="noStrike">
                <a:solidFill>
                  <a:schemeClr val="dk1"/>
                </a:solidFill>
                <a:latin typeface="Arial"/>
                <a:ea typeface="Arial"/>
                <a:cs typeface="Arial"/>
                <a:sym typeface="Arial"/>
                <a:hlinkClick r:id="rId14">
                  <a:extLst>
                    <a:ext uri="{A12FA001-AC4F-418D-AE19-62706E023703}">
                      <ahyp:hlinkClr val="tx"/>
                    </a:ext>
                  </a:extLst>
                </a:hlinkClick>
              </a:rPr>
              <a:t>日本</a:t>
            </a:r>
            <a:r>
              <a:rPr b="0" i="0" lang="ja-JP" sz="1800">
                <a:solidFill>
                  <a:schemeClr val="dk1"/>
                </a:solidFill>
                <a:latin typeface="Arial"/>
                <a:ea typeface="Arial"/>
                <a:cs typeface="Arial"/>
                <a:sym typeface="Arial"/>
              </a:rPr>
              <a:t>の</a:t>
            </a:r>
            <a:r>
              <a:rPr b="0" i="0" lang="ja-JP" sz="1800" u="sng" strike="noStrike">
                <a:solidFill>
                  <a:schemeClr val="dk1"/>
                </a:solidFill>
                <a:latin typeface="Arial"/>
                <a:ea typeface="Arial"/>
                <a:cs typeface="Arial"/>
                <a:sym typeface="Arial"/>
                <a:hlinkClick r:id="rId15">
                  <a:extLst>
                    <a:ext uri="{A12FA001-AC4F-418D-AE19-62706E023703}">
                      <ahyp:hlinkClr val="tx"/>
                    </a:ext>
                  </a:extLst>
                </a:hlinkClick>
              </a:rPr>
              <a:t>お笑い番組</a:t>
            </a:r>
            <a:r>
              <a:rPr b="0" i="0" lang="ja-JP" sz="1800">
                <a:solidFill>
                  <a:schemeClr val="dk1"/>
                </a:solidFill>
                <a:latin typeface="Arial"/>
                <a:ea typeface="Arial"/>
                <a:cs typeface="Arial"/>
                <a:sym typeface="Arial"/>
              </a:rPr>
              <a:t>・公開</a:t>
            </a:r>
            <a:r>
              <a:rPr b="0" i="0" lang="ja-JP" sz="1800" u="sng" strike="noStrike">
                <a:solidFill>
                  <a:schemeClr val="dk1"/>
                </a:solidFill>
                <a:latin typeface="Arial"/>
                <a:ea typeface="Arial"/>
                <a:cs typeface="Arial"/>
                <a:sym typeface="Arial"/>
                <a:hlinkClick r:id="rId16">
                  <a:extLst>
                    <a:ext uri="{A12FA001-AC4F-418D-AE19-62706E023703}">
                      <ahyp:hlinkClr val="tx"/>
                    </a:ext>
                  </a:extLst>
                </a:hlinkClick>
              </a:rPr>
              <a:t>バラエティ番組</a:t>
            </a:r>
            <a:r>
              <a:rPr b="0" i="0" lang="ja-JP" sz="1800">
                <a:solidFill>
                  <a:schemeClr val="dk1"/>
                </a:solidFill>
                <a:latin typeface="Arial"/>
                <a:ea typeface="Arial"/>
                <a:cs typeface="Arial"/>
                <a:sym typeface="Arial"/>
              </a:rPr>
              <a:t>である。</a:t>
            </a:r>
            <a:endParaRPr sz="1800">
              <a:solidFill>
                <a:schemeClr val="dk1"/>
              </a:solidFill>
              <a:latin typeface="Calibri"/>
              <a:ea typeface="Calibri"/>
              <a:cs typeface="Calibri"/>
              <a:sym typeface="Calibri"/>
            </a:endParaRPr>
          </a:p>
        </p:txBody>
      </p:sp>
      <p:sp>
        <p:nvSpPr>
          <p:cNvPr id="113" name="Google Shape;113;p8"/>
          <p:cNvSpPr/>
          <p:nvPr/>
        </p:nvSpPr>
        <p:spPr>
          <a:xfrm>
            <a:off x="4248150" y="1012825"/>
            <a:ext cx="6019800" cy="21336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eiryo"/>
              <a:ea typeface="Meiryo"/>
              <a:cs typeface="Meiryo"/>
              <a:sym typeface="Meiryo"/>
            </a:endParaRPr>
          </a:p>
        </p:txBody>
      </p:sp>
      <p:sp>
        <p:nvSpPr>
          <p:cNvPr id="114" name="Google Shape;114;p8"/>
          <p:cNvSpPr/>
          <p:nvPr/>
        </p:nvSpPr>
        <p:spPr>
          <a:xfrm>
            <a:off x="6477002" y="3321050"/>
            <a:ext cx="1676400" cy="1219200"/>
          </a:xfrm>
          <a:prstGeom prst="downArrow">
            <a:avLst>
              <a:gd fmla="val 50000" name="adj1"/>
              <a:gd fmla="val 50000" name="adj2"/>
            </a:avLst>
          </a:prstGeom>
          <a:solidFill>
            <a:srgbClr val="3185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15" name="Google Shape;115;p8"/>
          <p:cNvSpPr txBox="1"/>
          <p:nvPr/>
        </p:nvSpPr>
        <p:spPr>
          <a:xfrm>
            <a:off x="5238750" y="4746625"/>
            <a:ext cx="5105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その当時は、お茶の間の人が集まっていた。</a:t>
            </a:r>
            <a:endParaRPr sz="1800">
              <a:solidFill>
                <a:schemeClr val="dk1"/>
              </a:solidFill>
              <a:latin typeface="Meiryo"/>
              <a:ea typeface="Meiryo"/>
              <a:cs typeface="Meiryo"/>
              <a:sym typeface="Meiryo"/>
            </a:endParaRPr>
          </a:p>
          <a:p>
            <a:pPr indent="0" lvl="0" marL="0" marR="0" rtl="0" algn="l">
              <a:spcBef>
                <a:spcPts val="0"/>
              </a:spcBef>
              <a:spcAft>
                <a:spcPts val="0"/>
              </a:spcAft>
              <a:buNone/>
            </a:pPr>
            <a:r>
              <a:rPr lang="ja-JP" sz="1800">
                <a:solidFill>
                  <a:schemeClr val="dk1"/>
                </a:solidFill>
                <a:latin typeface="Meiryo"/>
                <a:ea typeface="Meiryo"/>
                <a:cs typeface="Meiryo"/>
                <a:sym typeface="Meiryo"/>
              </a:rPr>
              <a:t>お茶の間でコミュニケーションが生まれていた。</a:t>
            </a:r>
            <a:endParaRPr sz="1800">
              <a:solidFill>
                <a:schemeClr val="dk1"/>
              </a:solidFill>
              <a:latin typeface="Meiryo"/>
              <a:ea typeface="Meiryo"/>
              <a:cs typeface="Meiryo"/>
              <a:sym typeface="Meiry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descr="Windows 95」発売から20年に - ZDNET Japan" id="120" name="Google Shape;120;p9"/>
          <p:cNvPicPr preferRelativeResize="0"/>
          <p:nvPr/>
        </p:nvPicPr>
        <p:blipFill rotWithShape="1">
          <a:blip r:embed="rId3">
            <a:alphaModFix/>
          </a:blip>
          <a:srcRect b="0" l="0" r="0" t="0"/>
          <a:stretch/>
        </p:blipFill>
        <p:spPr>
          <a:xfrm>
            <a:off x="1047750" y="403225"/>
            <a:ext cx="3733800" cy="2819400"/>
          </a:xfrm>
          <a:prstGeom prst="rect">
            <a:avLst/>
          </a:prstGeom>
          <a:noFill/>
          <a:ln>
            <a:noFill/>
          </a:ln>
        </p:spPr>
      </p:pic>
      <p:sp>
        <p:nvSpPr>
          <p:cNvPr id="121" name="Google Shape;121;p9"/>
          <p:cNvSpPr txBox="1"/>
          <p:nvPr/>
        </p:nvSpPr>
        <p:spPr>
          <a:xfrm>
            <a:off x="5314950" y="860425"/>
            <a:ext cx="584835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rgbClr val="202122"/>
                </a:solidFill>
                <a:latin typeface="Arial"/>
                <a:ea typeface="Arial"/>
                <a:cs typeface="Arial"/>
                <a:sym typeface="Arial"/>
              </a:rPr>
              <a:t>Microsoft Windows 95</a:t>
            </a:r>
            <a:r>
              <a:rPr b="0" i="0" lang="ja-JP" sz="1800">
                <a:solidFill>
                  <a:srgbClr val="202122"/>
                </a:solidFill>
                <a:latin typeface="Arial"/>
                <a:ea typeface="Arial"/>
                <a:cs typeface="Arial"/>
                <a:sym typeface="Arial"/>
              </a:rPr>
              <a:t>（マイクロソフト ウィンドウズ 95）</a:t>
            </a:r>
            <a:r>
              <a:rPr b="0" i="0" lang="ja-JP" sz="1800">
                <a:solidFill>
                  <a:schemeClr val="dk1"/>
                </a:solidFill>
                <a:latin typeface="Arial"/>
                <a:ea typeface="Arial"/>
                <a:cs typeface="Arial"/>
                <a:sym typeface="Arial"/>
              </a:rPr>
              <a:t>は、</a:t>
            </a:r>
            <a:r>
              <a:rPr b="0" i="0" lang="ja-JP" sz="1800" u="sng" strike="noStrike">
                <a:solidFill>
                  <a:schemeClr val="dk1"/>
                </a:solidFill>
                <a:latin typeface="Arial"/>
                <a:ea typeface="Arial"/>
                <a:cs typeface="Arial"/>
                <a:sym typeface="Arial"/>
                <a:hlinkClick r:id="rId4">
                  <a:extLst>
                    <a:ext uri="{A12FA001-AC4F-418D-AE19-62706E023703}">
                      <ahyp:hlinkClr val="tx"/>
                    </a:ext>
                  </a:extLst>
                </a:hlinkClick>
              </a:rPr>
              <a:t>マイクロソフト</a:t>
            </a:r>
            <a:r>
              <a:rPr b="0" i="0" lang="ja-JP" sz="1800">
                <a:solidFill>
                  <a:schemeClr val="dk1"/>
                </a:solidFill>
                <a:latin typeface="Arial"/>
                <a:ea typeface="Arial"/>
                <a:cs typeface="Arial"/>
                <a:sym typeface="Arial"/>
              </a:rPr>
              <a:t>が</a:t>
            </a:r>
            <a:r>
              <a:rPr b="0" i="0" lang="ja-JP" sz="1800" u="sng" strike="noStrike">
                <a:solidFill>
                  <a:schemeClr val="dk1"/>
                </a:solidFill>
                <a:latin typeface="Arial"/>
                <a:ea typeface="Arial"/>
                <a:cs typeface="Arial"/>
                <a:sym typeface="Arial"/>
                <a:hlinkClick r:id="rId5">
                  <a:extLst>
                    <a:ext uri="{A12FA001-AC4F-418D-AE19-62706E023703}">
                      <ahyp:hlinkClr val="tx"/>
                    </a:ext>
                  </a:extLst>
                </a:hlinkClick>
              </a:rPr>
              <a:t>Windows 3.1</a:t>
            </a:r>
            <a:r>
              <a:rPr b="0" i="0" lang="ja-JP" sz="1800">
                <a:solidFill>
                  <a:schemeClr val="dk1"/>
                </a:solidFill>
                <a:latin typeface="Arial"/>
                <a:ea typeface="Arial"/>
                <a:cs typeface="Arial"/>
                <a:sym typeface="Arial"/>
              </a:rPr>
              <a:t>の後継として、</a:t>
            </a:r>
            <a:r>
              <a:rPr b="0" i="0" lang="ja-JP" sz="1800" u="sng" strike="noStrike">
                <a:solidFill>
                  <a:schemeClr val="dk1"/>
                </a:solidFill>
                <a:latin typeface="Arial"/>
                <a:ea typeface="Arial"/>
                <a:cs typeface="Arial"/>
                <a:sym typeface="Arial"/>
                <a:hlinkClick r:id="rId6">
                  <a:extLst>
                    <a:ext uri="{A12FA001-AC4F-418D-AE19-62706E023703}">
                      <ahyp:hlinkClr val="tx"/>
                    </a:ext>
                  </a:extLst>
                </a:hlinkClick>
              </a:rPr>
              <a:t>1995年</a:t>
            </a:r>
            <a:r>
              <a:rPr b="0" i="0" lang="ja-JP" sz="1800">
                <a:solidFill>
                  <a:schemeClr val="dk1"/>
                </a:solidFill>
                <a:latin typeface="Arial"/>
                <a:ea typeface="Arial"/>
                <a:cs typeface="Arial"/>
                <a:sym typeface="Arial"/>
              </a:rPr>
              <a:t>に発売した</a:t>
            </a:r>
            <a:r>
              <a:rPr b="0" i="0" lang="ja-JP" sz="1800" u="sng" strike="noStrike">
                <a:solidFill>
                  <a:schemeClr val="dk1"/>
                </a:solidFill>
                <a:latin typeface="Arial"/>
                <a:ea typeface="Arial"/>
                <a:cs typeface="Arial"/>
                <a:sym typeface="Arial"/>
                <a:hlinkClick r:id="rId7">
                  <a:extLst>
                    <a:ext uri="{A12FA001-AC4F-418D-AE19-62706E023703}">
                      <ahyp:hlinkClr val="tx"/>
                    </a:ext>
                  </a:extLst>
                </a:hlinkClick>
              </a:rPr>
              <a:t>オペレーティングシステム</a:t>
            </a:r>
            <a:r>
              <a:rPr b="0" i="0" lang="ja-JP" sz="1800">
                <a:solidFill>
                  <a:schemeClr val="dk1"/>
                </a:solidFill>
                <a:latin typeface="Arial"/>
                <a:ea typeface="Arial"/>
                <a:cs typeface="Arial"/>
                <a:sym typeface="Arial"/>
              </a:rPr>
              <a:t> (OS) である。</a:t>
            </a:r>
            <a:r>
              <a:rPr b="0" i="0" lang="ja-JP" sz="1800" u="sng" strike="noStrike">
                <a:solidFill>
                  <a:schemeClr val="dk1"/>
                </a:solidFill>
                <a:latin typeface="Arial"/>
                <a:ea typeface="Arial"/>
                <a:cs typeface="Arial"/>
                <a:sym typeface="Arial"/>
                <a:hlinkClick r:id="rId8">
                  <a:extLst>
                    <a:ext uri="{A12FA001-AC4F-418D-AE19-62706E023703}">
                      <ahyp:hlinkClr val="tx"/>
                    </a:ext>
                  </a:extLst>
                </a:hlinkClick>
              </a:rPr>
              <a:t>インターネット</a:t>
            </a:r>
            <a:r>
              <a:rPr b="0" i="0" lang="ja-JP" sz="1800">
                <a:solidFill>
                  <a:schemeClr val="dk1"/>
                </a:solidFill>
                <a:latin typeface="Arial"/>
                <a:ea typeface="Arial"/>
                <a:cs typeface="Arial"/>
                <a:sym typeface="Arial"/>
              </a:rPr>
              <a:t>が一般に広まりはじめた時期に、業務用だけでなく、一般家庭にも急速な普及を見せた画期的なOSで、パソコンを爆発的に普及させる原動力となった。</a:t>
            </a:r>
            <a:endParaRPr sz="1800">
              <a:solidFill>
                <a:schemeClr val="dk1"/>
              </a:solidFill>
              <a:latin typeface="Calibri"/>
              <a:ea typeface="Calibri"/>
              <a:cs typeface="Calibri"/>
              <a:sym typeface="Calibri"/>
            </a:endParaRPr>
          </a:p>
        </p:txBody>
      </p:sp>
      <p:sp>
        <p:nvSpPr>
          <p:cNvPr id="122" name="Google Shape;122;p9"/>
          <p:cNvSpPr/>
          <p:nvPr/>
        </p:nvSpPr>
        <p:spPr>
          <a:xfrm>
            <a:off x="5314950" y="631825"/>
            <a:ext cx="5791200" cy="22098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pic>
        <p:nvPicPr>
          <p:cNvPr descr="iモード公式サイトが本日終了、でも「ケータイ」は終わってない（山口健太） - エキスパート - Yahoo!ニュース さん" id="123" name="Google Shape;123;p9"/>
          <p:cNvPicPr preferRelativeResize="0"/>
          <p:nvPr/>
        </p:nvPicPr>
        <p:blipFill rotWithShape="1">
          <a:blip r:embed="rId9">
            <a:alphaModFix/>
          </a:blip>
          <a:srcRect b="0" l="0" r="0" t="0"/>
          <a:stretch/>
        </p:blipFill>
        <p:spPr>
          <a:xfrm>
            <a:off x="1041400" y="3908425"/>
            <a:ext cx="3810000" cy="1981200"/>
          </a:xfrm>
          <a:prstGeom prst="rect">
            <a:avLst/>
          </a:prstGeom>
          <a:noFill/>
          <a:ln>
            <a:noFill/>
          </a:ln>
        </p:spPr>
      </p:pic>
      <p:sp>
        <p:nvSpPr>
          <p:cNvPr id="124" name="Google Shape;124;p9"/>
          <p:cNvSpPr txBox="1"/>
          <p:nvPr/>
        </p:nvSpPr>
        <p:spPr>
          <a:xfrm>
            <a:off x="5327650" y="4298860"/>
            <a:ext cx="56261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1800">
                <a:solidFill>
                  <a:srgbClr val="202122"/>
                </a:solidFill>
                <a:latin typeface="Arial"/>
                <a:ea typeface="Arial"/>
                <a:cs typeface="Arial"/>
                <a:sym typeface="Arial"/>
              </a:rPr>
              <a:t>iモード</a:t>
            </a:r>
            <a:r>
              <a:rPr b="0" i="0" lang="ja-JP" sz="1800">
                <a:solidFill>
                  <a:srgbClr val="202122"/>
                </a:solidFill>
                <a:latin typeface="Arial"/>
                <a:ea typeface="Arial"/>
                <a:cs typeface="Arial"/>
                <a:sym typeface="Arial"/>
              </a:rPr>
              <a:t>（</a:t>
            </a:r>
            <a:r>
              <a:rPr b="0" i="0" lang="ja-JP" sz="1800">
                <a:solidFill>
                  <a:schemeClr val="dk1"/>
                </a:solidFill>
                <a:latin typeface="Arial"/>
                <a:ea typeface="Arial"/>
                <a:cs typeface="Arial"/>
                <a:sym typeface="Arial"/>
              </a:rPr>
              <a:t>アイモード、i-mode）は、</a:t>
            </a:r>
            <a:r>
              <a:rPr b="0" i="0" lang="ja-JP" sz="1800" u="sng" strike="noStrike">
                <a:solidFill>
                  <a:schemeClr val="dk1"/>
                </a:solidFill>
                <a:latin typeface="Arial"/>
                <a:ea typeface="Arial"/>
                <a:cs typeface="Arial"/>
                <a:sym typeface="Arial"/>
                <a:hlinkClick r:id="rId10">
                  <a:extLst>
                    <a:ext uri="{A12FA001-AC4F-418D-AE19-62706E023703}">
                      <ahyp:hlinkClr val="tx"/>
                    </a:ext>
                  </a:extLst>
                </a:hlinkClick>
              </a:rPr>
              <a:t>NTTドコモ</a:t>
            </a:r>
            <a:r>
              <a:rPr b="0" i="0" lang="ja-JP" sz="1800">
                <a:solidFill>
                  <a:schemeClr val="dk1"/>
                </a:solidFill>
                <a:latin typeface="Arial"/>
                <a:ea typeface="Arial"/>
                <a:cs typeface="Arial"/>
                <a:sym typeface="Arial"/>
              </a:rPr>
              <a:t>（以下、ドコモ）の対応</a:t>
            </a:r>
            <a:r>
              <a:rPr b="0" i="0" lang="ja-JP" sz="1800" u="sng" strike="noStrike">
                <a:solidFill>
                  <a:schemeClr val="dk1"/>
                </a:solidFill>
                <a:latin typeface="Arial"/>
                <a:ea typeface="Arial"/>
                <a:cs typeface="Arial"/>
                <a:sym typeface="Arial"/>
                <a:hlinkClick r:id="rId11">
                  <a:extLst>
                    <a:ext uri="{A12FA001-AC4F-418D-AE19-62706E023703}">
                      <ahyp:hlinkClr val="tx"/>
                    </a:ext>
                  </a:extLst>
                </a:hlinkClick>
              </a:rPr>
              <a:t>携帯電話</a:t>
            </a:r>
            <a:r>
              <a:rPr b="0" i="0" lang="ja-JP" sz="1800">
                <a:solidFill>
                  <a:schemeClr val="dk1"/>
                </a:solidFill>
                <a:latin typeface="Arial"/>
                <a:ea typeface="Arial"/>
                <a:cs typeface="Arial"/>
                <a:sym typeface="Arial"/>
              </a:rPr>
              <a:t>（</a:t>
            </a:r>
            <a:r>
              <a:rPr b="0" i="0" lang="ja-JP" sz="1800" u="sng" strike="noStrike">
                <a:solidFill>
                  <a:schemeClr val="dk1"/>
                </a:solidFill>
                <a:latin typeface="Arial"/>
                <a:ea typeface="Arial"/>
                <a:cs typeface="Arial"/>
                <a:sym typeface="Arial"/>
                <a:hlinkClick r:id="rId12">
                  <a:extLst>
                    <a:ext uri="{A12FA001-AC4F-418D-AE19-62706E023703}">
                      <ahyp:hlinkClr val="tx"/>
                    </a:ext>
                  </a:extLst>
                </a:hlinkClick>
              </a:rPr>
              <a:t>フィーチャーフォン</a:t>
            </a:r>
            <a:r>
              <a:rPr b="0" i="0" lang="ja-JP" sz="1800">
                <a:solidFill>
                  <a:schemeClr val="dk1"/>
                </a:solidFill>
                <a:latin typeface="Arial"/>
                <a:ea typeface="Arial"/>
                <a:cs typeface="Arial"/>
                <a:sym typeface="Arial"/>
              </a:rPr>
              <a:t>）にて</a:t>
            </a:r>
            <a:r>
              <a:rPr b="0" i="0" lang="ja-JP" sz="1800" u="sng" strike="noStrike">
                <a:solidFill>
                  <a:schemeClr val="dk1"/>
                </a:solidFill>
                <a:latin typeface="Arial"/>
                <a:ea typeface="Arial"/>
                <a:cs typeface="Arial"/>
                <a:sym typeface="Arial"/>
                <a:hlinkClick r:id="rId13">
                  <a:extLst>
                    <a:ext uri="{A12FA001-AC4F-418D-AE19-62706E023703}">
                      <ahyp:hlinkClr val="tx"/>
                    </a:ext>
                  </a:extLst>
                </a:hlinkClick>
              </a:rPr>
              <a:t>キャリアメール</a:t>
            </a:r>
            <a:r>
              <a:rPr b="0" i="0" lang="ja-JP" sz="1800">
                <a:solidFill>
                  <a:schemeClr val="dk1"/>
                </a:solidFill>
                <a:latin typeface="Arial"/>
                <a:ea typeface="Arial"/>
                <a:cs typeface="Arial"/>
                <a:sym typeface="Arial"/>
              </a:rPr>
              <a:t>（</a:t>
            </a:r>
            <a:r>
              <a:rPr b="0" i="0" lang="ja-JP" sz="1800" u="sng" strike="noStrike">
                <a:solidFill>
                  <a:schemeClr val="dk1"/>
                </a:solidFill>
                <a:latin typeface="Arial"/>
                <a:ea typeface="Arial"/>
                <a:cs typeface="Arial"/>
                <a:sym typeface="Arial"/>
                <a:hlinkClick r:id="rId14">
                  <a:extLst>
                    <a:ext uri="{A12FA001-AC4F-418D-AE19-62706E023703}">
                      <ahyp:hlinkClr val="tx"/>
                    </a:ext>
                  </a:extLst>
                </a:hlinkClick>
              </a:rPr>
              <a:t>iモードメール</a:t>
            </a:r>
            <a:r>
              <a:rPr b="0" i="0" lang="ja-JP" sz="1800">
                <a:solidFill>
                  <a:schemeClr val="dk1"/>
                </a:solidFill>
                <a:latin typeface="Arial"/>
                <a:ea typeface="Arial"/>
                <a:cs typeface="Arial"/>
                <a:sym typeface="Arial"/>
              </a:rPr>
              <a:t>）の送受信や</a:t>
            </a:r>
            <a:r>
              <a:rPr b="0" i="0" lang="ja-JP" sz="1800" u="sng" strike="noStrike">
                <a:solidFill>
                  <a:schemeClr val="dk1"/>
                </a:solidFill>
                <a:latin typeface="Arial"/>
                <a:ea typeface="Arial"/>
                <a:cs typeface="Arial"/>
                <a:sym typeface="Arial"/>
                <a:hlinkClick r:id="rId15">
                  <a:extLst>
                    <a:ext uri="{A12FA001-AC4F-418D-AE19-62706E023703}">
                      <ahyp:hlinkClr val="tx"/>
                    </a:ext>
                  </a:extLst>
                </a:hlinkClick>
              </a:rPr>
              <a:t>ウェブページ</a:t>
            </a:r>
            <a:r>
              <a:rPr b="0" i="0" lang="ja-JP" sz="1800">
                <a:solidFill>
                  <a:schemeClr val="dk1"/>
                </a:solidFill>
                <a:latin typeface="Arial"/>
                <a:ea typeface="Arial"/>
                <a:cs typeface="Arial"/>
                <a:sym typeface="Arial"/>
              </a:rPr>
              <a:t>閲覧などができる世界初の</a:t>
            </a:r>
            <a:r>
              <a:rPr b="0" i="0" lang="ja-JP" sz="1800" u="sng" strike="noStrike">
                <a:solidFill>
                  <a:schemeClr val="dk1"/>
                </a:solidFill>
                <a:latin typeface="Arial"/>
                <a:ea typeface="Arial"/>
                <a:cs typeface="Arial"/>
                <a:sym typeface="Arial"/>
                <a:hlinkClick r:id="rId16">
                  <a:extLst>
                    <a:ext uri="{A12FA001-AC4F-418D-AE19-62706E023703}">
                      <ahyp:hlinkClr val="tx"/>
                    </a:ext>
                  </a:extLst>
                </a:hlinkClick>
              </a:rPr>
              <a:t>携帯電話IP接続サービス</a:t>
            </a:r>
            <a:r>
              <a:rPr b="0" i="0" lang="ja-JP" sz="1800">
                <a:solidFill>
                  <a:srgbClr val="202122"/>
                </a:solidFill>
                <a:latin typeface="Arial"/>
                <a:ea typeface="Arial"/>
                <a:cs typeface="Arial"/>
                <a:sym typeface="Arial"/>
              </a:rPr>
              <a:t>である。</a:t>
            </a:r>
            <a:endParaRPr sz="1800">
              <a:solidFill>
                <a:schemeClr val="dk1"/>
              </a:solidFill>
              <a:latin typeface="Calibri"/>
              <a:ea typeface="Calibri"/>
              <a:cs typeface="Calibri"/>
              <a:sym typeface="Calibri"/>
            </a:endParaRPr>
          </a:p>
        </p:txBody>
      </p:sp>
      <p:sp>
        <p:nvSpPr>
          <p:cNvPr id="125" name="Google Shape;125;p9"/>
          <p:cNvSpPr txBox="1"/>
          <p:nvPr/>
        </p:nvSpPr>
        <p:spPr>
          <a:xfrm>
            <a:off x="5327650" y="5432425"/>
            <a:ext cx="571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ja-JP" sz="1800">
                <a:solidFill>
                  <a:srgbClr val="202122"/>
                </a:solidFill>
                <a:latin typeface="Arial"/>
                <a:ea typeface="Arial"/>
                <a:cs typeface="Arial"/>
                <a:sym typeface="Arial"/>
              </a:rPr>
              <a:t>1999年1月25日に発表され、同年2月にサービス開始。</a:t>
            </a:r>
            <a:endParaRPr sz="1800">
              <a:solidFill>
                <a:schemeClr val="dk1"/>
              </a:solidFill>
              <a:latin typeface="Calibri"/>
              <a:ea typeface="Calibri"/>
              <a:cs typeface="Calibri"/>
              <a:sym typeface="Calibri"/>
            </a:endParaRPr>
          </a:p>
        </p:txBody>
      </p:sp>
      <p:sp>
        <p:nvSpPr>
          <p:cNvPr id="126" name="Google Shape;126;p9"/>
          <p:cNvSpPr/>
          <p:nvPr/>
        </p:nvSpPr>
        <p:spPr>
          <a:xfrm>
            <a:off x="5314950" y="4137025"/>
            <a:ext cx="5791200" cy="19050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2020-12-16T17:05:52Z</dcterms:created>
  <dc:creator>Yujin Hirayama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2020-12-17T00:00:00Z</vt:filetime>
  </property>
  <property fmtid="{D5CDD505-2E9C-101B-9397-08002B2CF9AE}" pid="3" name="Creator">
    <vt:lpwstr>Adobe Illustrator CC 2015 (Macintosh)</vt:lpwstr>
  </property>
  <property fmtid="{D5CDD505-2E9C-101B-9397-08002B2CF9AE}" pid="4" name="LastSaved">
    <vt:filetime>2020-12-16T00:00:00Z</vt:filetime>
  </property>
</Properties>
</file>